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6" r:id="rId2"/>
    <p:sldId id="379" r:id="rId3"/>
    <p:sldId id="380" r:id="rId4"/>
    <p:sldId id="283" r:id="rId5"/>
    <p:sldId id="391" r:id="rId6"/>
    <p:sldId id="388" r:id="rId7"/>
    <p:sldId id="396" r:id="rId8"/>
    <p:sldId id="389" r:id="rId9"/>
    <p:sldId id="390" r:id="rId10"/>
    <p:sldId id="394" r:id="rId11"/>
    <p:sldId id="398" r:id="rId12"/>
    <p:sldId id="393" r:id="rId13"/>
    <p:sldId id="397" r:id="rId14"/>
    <p:sldId id="399" r:id="rId15"/>
    <p:sldId id="405" r:id="rId16"/>
    <p:sldId id="406" r:id="rId17"/>
    <p:sldId id="407" r:id="rId18"/>
    <p:sldId id="408" r:id="rId19"/>
    <p:sldId id="409" r:id="rId20"/>
    <p:sldId id="385" r:id="rId21"/>
    <p:sldId id="363" r:id="rId2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6F78"/>
    <a:srgbClr val="353D41"/>
    <a:srgbClr val="374658"/>
    <a:srgbClr val="A3C93B"/>
    <a:srgbClr val="6C73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12" autoAdjust="0"/>
    <p:restoredTop sz="83124" autoAdjust="0"/>
  </p:normalViewPr>
  <p:slideViewPr>
    <p:cSldViewPr>
      <p:cViewPr>
        <p:scale>
          <a:sx n="50" d="100"/>
          <a:sy n="50" d="100"/>
        </p:scale>
        <p:origin x="-3384" y="-10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8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2C110-9458-4F1E-A81F-7F664F2A8E9F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71A13-2A68-481B-B809-3C9758F64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84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7F2CADB-E62D-4030-9C83-1C57A8F55FCC}" type="datetimeFigureOut">
              <a:rPr lang="fr-BE"/>
              <a:pPr>
                <a:defRPr/>
              </a:pPr>
              <a:t>04/06/2018</a:t>
            </a:fld>
            <a:endParaRPr lang="fr-B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BE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B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59F51BD-E991-48CB-A7A6-35433658B6C5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57473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9F51BD-E991-48CB-A7A6-35433658B6C5}" type="slidenum">
              <a:rPr lang="fr-BE" smtClean="0"/>
              <a:pPr>
                <a:defRPr/>
              </a:pPr>
              <a:t>1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83532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EHHA two major activities</a:t>
            </a:r>
            <a:r>
              <a:rPr lang="en-US" baseline="0" dirty="0" smtClean="0"/>
              <a:t> for the Year: </a:t>
            </a:r>
          </a:p>
          <a:p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Private Heritage Week (24-27 May)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648 houses open in 18 European countries. A great success!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Aim: showcase the contribution of private heritage houses to Europe.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International photographic competition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Launched on May 24 – running until July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Award ceremony in November in Brussels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Aim: Showcase the beauty and diversity of historic houses in Europe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9F51BD-E991-48CB-A7A6-35433658B6C5}" type="slidenum">
              <a:rPr lang="fr-BE" smtClean="0"/>
              <a:pPr>
                <a:defRPr/>
              </a:pPr>
              <a:t>14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2494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 of the year for</a:t>
            </a:r>
            <a:r>
              <a:rPr lang="en-US" baseline="0" dirty="0" smtClean="0"/>
              <a:t> civil society: European Cultural Heritage Forum in Berlin (18-24 June) with high-level summit on June 22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9F51BD-E991-48CB-A7A6-35433658B6C5}" type="slidenum">
              <a:rPr lang="fr-BE" smtClean="0"/>
              <a:pPr>
                <a:defRPr/>
              </a:pPr>
              <a:t>15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50956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9F51BD-E991-48CB-A7A6-35433658B6C5}" type="slidenum">
              <a:rPr lang="fr-BE" smtClean="0"/>
              <a:pPr>
                <a:defRPr/>
              </a:pPr>
              <a:t>17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91471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want to achieve true</a:t>
            </a:r>
            <a:r>
              <a:rPr lang="en-US" baseline="0" dirty="0" smtClean="0"/>
              <a:t> political outcomes during the EYCH, which will continue beyond 2018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9F51BD-E991-48CB-A7A6-35433658B6C5}" type="slidenum">
              <a:rPr lang="fr-BE" smtClean="0"/>
              <a:pPr>
                <a:defRPr/>
              </a:pPr>
              <a:t>18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73933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should work all together</a:t>
            </a:r>
            <a:r>
              <a:rPr lang="en-US" baseline="0" dirty="0" smtClean="0"/>
              <a:t> during this Year to make it a true success!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9F51BD-E991-48CB-A7A6-35433658B6C5}" type="slidenum">
              <a:rPr lang="fr-BE" smtClean="0"/>
              <a:pPr>
                <a:defRPr/>
              </a:pPr>
              <a:t>20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11014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86EE6B-24F5-460E-9A32-B1BADFA9B3B6}" type="slidenum">
              <a:rPr lang="fr-FR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fr-F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949654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baseline="0" dirty="0" smtClean="0"/>
          </a:p>
          <a:p>
            <a:pPr marL="171450" indent="-171450">
              <a:spcBef>
                <a:spcPct val="0"/>
              </a:spcBef>
              <a:buFont typeface="Wingdings" charset="2"/>
              <a:buChar char="²"/>
            </a:pPr>
            <a:endParaRPr lang="fr-FR" baseline="0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0266E5-745E-4C9E-ABDC-1A3943CCAB17}" type="slidenum">
              <a:rPr lang="fr-BE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5393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</a:t>
            </a:r>
            <a:r>
              <a:rPr lang="en-US" baseline="0" dirty="0" smtClean="0"/>
              <a:t> raison d’être is defending private historic houses and their owners. </a:t>
            </a:r>
          </a:p>
          <a:p>
            <a:r>
              <a:rPr lang="en-US" baseline="0" dirty="0" smtClean="0"/>
              <a:t>Preventing them from disappearing</a:t>
            </a:r>
          </a:p>
          <a:p>
            <a:r>
              <a:rPr lang="en-US" baseline="0" dirty="0" smtClean="0"/>
              <a:t>- 1000 castles in France are for sale and do not find an owner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9F51BD-E991-48CB-A7A6-35433658B6C5}" type="slidenum">
              <a:rPr lang="fr-BE" smtClean="0"/>
              <a:pPr>
                <a:defRPr/>
              </a:pPr>
              <a:t>5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07714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Alliance created in 2011 under the impulse of EHHA and Europa</a:t>
            </a:r>
            <a:r>
              <a:rPr lang="en-US" baseline="0" dirty="0" smtClean="0"/>
              <a:t> Nostra – 6 organization </a:t>
            </a:r>
          </a:p>
          <a:p>
            <a:r>
              <a:rPr lang="en-US" baseline="0" dirty="0" smtClean="0"/>
              <a:t>Today: almost 50 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9F51BD-E991-48CB-A7A6-35433658B6C5}" type="slidenum">
              <a:rPr lang="fr-BE" smtClean="0"/>
              <a:pPr>
                <a:defRPr/>
              </a:pPr>
              <a:t>6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2004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worked together to promote</a:t>
            </a:r>
            <a:r>
              <a:rPr lang="en-US" baseline="0" dirty="0" smtClean="0"/>
              <a:t> the idea of the European Year of Cultural Heritage </a:t>
            </a:r>
          </a:p>
          <a:p>
            <a:r>
              <a:rPr lang="en-US" baseline="0" dirty="0" smtClean="0"/>
              <a:t>Collaborated on the report Cultural Heritage Counts for Europe published in 2015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hold meetings at least twice a year to discuss our activities / policy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All Associations contribute to the 2018 EYCH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9F51BD-E991-48CB-A7A6-35433658B6C5}" type="slidenum">
              <a:rPr lang="fr-BE" smtClean="0"/>
              <a:pPr>
                <a:defRPr/>
              </a:pPr>
              <a:t>8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22363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Long campaign to promote 2018 EYCH started</a:t>
            </a:r>
            <a:r>
              <a:rPr lang="en-US" baseline="0" dirty="0" smtClean="0"/>
              <a:t> in 2014 </a:t>
            </a:r>
          </a:p>
          <a:p>
            <a:r>
              <a:rPr lang="en-US" baseline="0" dirty="0" smtClean="0"/>
              <a:t>Cooperation between the civil society and the institutions </a:t>
            </a:r>
          </a:p>
          <a:p>
            <a:r>
              <a:rPr lang="en-US" baseline="0" dirty="0" smtClean="0"/>
              <a:t>Launched in Milan in December </a:t>
            </a:r>
          </a:p>
          <a:p>
            <a:r>
              <a:rPr lang="en-US" baseline="0" dirty="0" smtClean="0"/>
              <a:t>Thank you to the institutions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9F51BD-E991-48CB-A7A6-35433658B6C5}" type="slidenum">
              <a:rPr lang="fr-BE" smtClean="0"/>
              <a:pPr>
                <a:defRPr/>
              </a:pPr>
              <a:t>10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64582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79768" y="4715787"/>
            <a:ext cx="5438140" cy="446667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-BE" dirty="0" smtClean="0"/>
              <a:t>Great contribution</a:t>
            </a:r>
            <a:r>
              <a:rPr lang="fr-BE" baseline="0" dirty="0" smtClean="0"/>
              <a:t> of the report: impact </a:t>
            </a:r>
            <a:r>
              <a:rPr lang="fr-BE" baseline="0" dirty="0" err="1" smtClean="0"/>
              <a:t>assessment</a:t>
            </a:r>
            <a:r>
              <a:rPr lang="fr-BE" baseline="0" dirty="0" smtClean="0"/>
              <a:t> of how </a:t>
            </a:r>
            <a:r>
              <a:rPr lang="fr-BE" baseline="0" dirty="0" err="1" smtClean="0"/>
              <a:t>much</a:t>
            </a:r>
            <a:r>
              <a:rPr lang="fr-BE" baseline="0" dirty="0" smtClean="0"/>
              <a:t> cultural </a:t>
            </a:r>
            <a:r>
              <a:rPr lang="fr-BE" baseline="0" dirty="0" err="1" smtClean="0"/>
              <a:t>heritage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contributes</a:t>
            </a:r>
            <a:r>
              <a:rPr lang="fr-BE" baseline="0" dirty="0" smtClean="0"/>
              <a:t> to Europe: </a:t>
            </a:r>
            <a:r>
              <a:rPr lang="fr-BE" baseline="0" dirty="0" err="1" smtClean="0"/>
              <a:t>economically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socially</a:t>
            </a:r>
            <a:r>
              <a:rPr lang="fr-BE" baseline="0" dirty="0" smtClean="0"/>
              <a:t>, and for the </a:t>
            </a:r>
            <a:r>
              <a:rPr lang="fr-BE" baseline="0" dirty="0" err="1" smtClean="0"/>
              <a:t>environment</a:t>
            </a:r>
            <a:r>
              <a:rPr lang="fr-BE" baseline="0" dirty="0" smtClean="0"/>
              <a:t> </a:t>
            </a:r>
            <a:endParaRPr dirty="0"/>
          </a:p>
        </p:txBody>
      </p:sp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5808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also contribute to the Year by being involved in the stakeholders committee supporting the European Commission</a:t>
            </a:r>
            <a:r>
              <a:rPr lang="en-US" baseline="0" dirty="0" smtClean="0"/>
              <a:t> with the implementation of the Year </a:t>
            </a:r>
          </a:p>
          <a:p>
            <a:r>
              <a:rPr lang="en-US" baseline="0" dirty="0" smtClean="0"/>
              <a:t>Cooperation with the national coordinators of the Year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9F51BD-E991-48CB-A7A6-35433658B6C5}" type="slidenum">
              <a:rPr lang="fr-BE" smtClean="0"/>
              <a:pPr>
                <a:defRPr/>
              </a:pPr>
              <a:t>12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19002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r>
              <a:rPr lang="en-US" baseline="0" dirty="0" smtClean="0"/>
              <a:t> that the institutions have given us the chance to highlight our contribution, we have to seize the chance and act!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9F51BD-E991-48CB-A7A6-35433658B6C5}" type="slidenum">
              <a:rPr lang="fr-BE" smtClean="0"/>
              <a:pPr>
                <a:defRPr/>
              </a:pPr>
              <a:t>13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31334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031EB-BEB9-4FBC-A144-6DB37786830B}" type="datetime1">
              <a:rPr lang="en-US" smtClean="0"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90253-1F04-4317-B6FE-D69DCEFCCB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CB925-867F-4270-8596-F961BEDC5956}" type="datetime1">
              <a:rPr lang="en-US" smtClean="0"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9AA20-4ACB-4EBA-8A9A-986ED9F804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925DD-4114-407D-BF87-96FA7191A526}" type="datetime1">
              <a:rPr lang="en-US" smtClean="0"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7140E-BED1-4DCE-8066-BF95DEC841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5190E-8D2F-435A-9067-324E78C8B83E}" type="datetime1">
              <a:rPr lang="en-US" smtClean="0"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71EEF-D782-485D-88DB-4EECF14920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02FAB-FF79-4A4C-BBEF-6E466BF0FAF3}" type="datetime1">
              <a:rPr lang="en-US" smtClean="0"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F0A0A-A761-4EA6-80E8-6398436388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9077C-FC6F-454F-B314-C48F1D3C55F7}" type="datetime1">
              <a:rPr lang="en-US" smtClean="0"/>
              <a:t>6/4/2018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1FEF9-2EE4-4622-A04C-73BB8827D6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3206D-2B90-422E-9869-A2B1293E787D}" type="datetime1">
              <a:rPr lang="en-US" smtClean="0"/>
              <a:t>6/4/2018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75AD1-7FF2-4735-A261-09F6C2181D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4D749-F972-40E1-BED8-3C7C9E77DD0F}" type="datetime1">
              <a:rPr lang="en-US" smtClean="0"/>
              <a:t>6/4/2018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48C3A-D4C4-4E1D-A731-156FC3BEDD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A8C13-94C4-420D-86CC-083C89125E06}" type="datetime1">
              <a:rPr lang="en-US" smtClean="0"/>
              <a:t>6/4/2018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990C9-9378-49CB-9089-A6AAD8423D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8E824-DA72-4A6C-9366-08C5A7E16B9D}" type="datetime1">
              <a:rPr lang="en-US" smtClean="0"/>
              <a:t>6/4/2018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2D2A8-9915-43CD-8BDA-29499C1AA6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F4DC9-5E5F-4ADC-8B25-6BB83219AF9B}" type="datetime1">
              <a:rPr lang="en-US" smtClean="0"/>
              <a:t>6/4/2018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E1C6A-647F-4908-AB34-55CAFCDE7B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F77A0B-0F9E-45AD-BFAB-90659F9B1600}" type="datetime1">
              <a:rPr lang="en-US" smtClean="0"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4A0E7C-10FE-45C2-83BF-F59997542F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26" Type="http://schemas.openxmlformats.org/officeDocument/2006/relationships/image" Target="../media/image31.jpeg"/><Relationship Id="rId3" Type="http://schemas.openxmlformats.org/officeDocument/2006/relationships/image" Target="../media/image8.png"/><Relationship Id="rId21" Type="http://schemas.openxmlformats.org/officeDocument/2006/relationships/image" Target="../media/image26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7.png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29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24" Type="http://schemas.openxmlformats.org/officeDocument/2006/relationships/image" Target="../media/image29.pn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23" Type="http://schemas.openxmlformats.org/officeDocument/2006/relationships/image" Target="../media/image28.jpeg"/><Relationship Id="rId28" Type="http://schemas.openxmlformats.org/officeDocument/2006/relationships/image" Target="../media/image33.jpeg"/><Relationship Id="rId10" Type="http://schemas.openxmlformats.org/officeDocument/2006/relationships/image" Target="../media/image15.jpe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jpeg"/><Relationship Id="rId30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990C9-9378-49CB-9089-A6AAD8423D2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431191"/>
            <a:ext cx="72993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600" b="1" i="1" cap="small" dirty="0" smtClean="0">
              <a:solidFill>
                <a:srgbClr val="516F78"/>
              </a:solidFill>
              <a:latin typeface="+mn-lt"/>
            </a:endParaRPr>
          </a:p>
          <a:p>
            <a:pPr algn="ctr"/>
            <a:r>
              <a:rPr lang="fr-FR" sz="3600" b="1" i="1" cap="small" dirty="0" err="1" smtClean="0">
                <a:solidFill>
                  <a:srgbClr val="516F78"/>
                </a:solidFill>
                <a:latin typeface="+mn-lt"/>
              </a:rPr>
              <a:t>Promoting</a:t>
            </a:r>
            <a:r>
              <a:rPr lang="fr-FR" sz="3600" b="1" i="1" cap="small" dirty="0" smtClean="0">
                <a:solidFill>
                  <a:srgbClr val="516F78"/>
                </a:solidFill>
                <a:latin typeface="+mn-lt"/>
              </a:rPr>
              <a:t> Cultural &amp; </a:t>
            </a:r>
            <a:r>
              <a:rPr lang="fr-FR" sz="3600" b="1" i="1" cap="small" dirty="0" err="1" smtClean="0">
                <a:solidFill>
                  <a:srgbClr val="516F78"/>
                </a:solidFill>
                <a:latin typeface="+mn-lt"/>
              </a:rPr>
              <a:t>Linguistic</a:t>
            </a:r>
            <a:r>
              <a:rPr lang="fr-FR" sz="3600" b="1" i="1" cap="small" dirty="0" smtClean="0">
                <a:solidFill>
                  <a:srgbClr val="516F78"/>
                </a:solidFill>
                <a:latin typeface="+mn-lt"/>
              </a:rPr>
              <a:t> </a:t>
            </a:r>
            <a:r>
              <a:rPr lang="fr-FR" sz="3600" b="1" i="1" cap="small" dirty="0" err="1" smtClean="0">
                <a:solidFill>
                  <a:srgbClr val="516F78"/>
                </a:solidFill>
                <a:latin typeface="+mn-lt"/>
              </a:rPr>
              <a:t>Heritage</a:t>
            </a:r>
            <a:r>
              <a:rPr lang="fr-FR" sz="3600" b="1" i="1" cap="small" dirty="0" smtClean="0">
                <a:solidFill>
                  <a:srgbClr val="516F78"/>
                </a:solidFill>
                <a:latin typeface="+mn-lt"/>
              </a:rPr>
              <a:t> of Europe </a:t>
            </a:r>
            <a:endParaRPr lang="fr-FR" sz="3200" i="1" dirty="0" smtClean="0">
              <a:solidFill>
                <a:srgbClr val="516F78"/>
              </a:solidFill>
              <a:latin typeface="+mn-lt"/>
            </a:endParaRPr>
          </a:p>
          <a:p>
            <a:pPr algn="ctr"/>
            <a:endParaRPr lang="fr-FR" sz="3200" b="1" i="1" dirty="0" smtClean="0">
              <a:solidFill>
                <a:srgbClr val="516F78"/>
              </a:solidFill>
              <a:latin typeface="+mn-lt"/>
            </a:endParaRPr>
          </a:p>
          <a:p>
            <a:pPr algn="ctr"/>
            <a:endParaRPr lang="fr-BE" sz="2400" dirty="0" smtClean="0">
              <a:solidFill>
                <a:srgbClr val="516F78"/>
              </a:solidFill>
              <a:latin typeface="+mn-lt"/>
            </a:endParaRPr>
          </a:p>
          <a:p>
            <a:pPr algn="ctr"/>
            <a:r>
              <a:rPr lang="fr-BE" sz="2800" dirty="0" err="1" smtClean="0">
                <a:solidFill>
                  <a:srgbClr val="516F78"/>
                </a:solidFill>
                <a:latin typeface="+mn-lt"/>
              </a:rPr>
              <a:t>June</a:t>
            </a:r>
            <a:r>
              <a:rPr lang="fr-BE" sz="2800" dirty="0" smtClean="0">
                <a:solidFill>
                  <a:srgbClr val="516F78"/>
                </a:solidFill>
                <a:latin typeface="+mn-lt"/>
              </a:rPr>
              <a:t> 4, 2018 </a:t>
            </a:r>
          </a:p>
          <a:p>
            <a:pPr algn="ctr"/>
            <a:endParaRPr lang="en-GB" sz="3200" dirty="0">
              <a:solidFill>
                <a:srgbClr val="516F78"/>
              </a:solidFill>
              <a:latin typeface="+mn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03342" y="5257800"/>
            <a:ext cx="837190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800" b="1" dirty="0">
                <a:solidFill>
                  <a:srgbClr val="516F78"/>
                </a:solidFill>
                <a:latin typeface="+mn-lt"/>
              </a:rPr>
              <a:t>Rodolphe de </a:t>
            </a:r>
            <a:r>
              <a:rPr lang="fr-BE" sz="2800" b="1" dirty="0" smtClean="0">
                <a:solidFill>
                  <a:srgbClr val="516F78"/>
                </a:solidFill>
                <a:latin typeface="+mn-lt"/>
              </a:rPr>
              <a:t>Looz-Corswarem</a:t>
            </a:r>
            <a:endParaRPr lang="fr-BE" b="1" dirty="0" smtClean="0">
              <a:solidFill>
                <a:srgbClr val="516F78"/>
              </a:solidFill>
              <a:latin typeface="+mn-lt"/>
            </a:endParaRPr>
          </a:p>
          <a:p>
            <a:pPr algn="ctr"/>
            <a:r>
              <a:rPr lang="fr-BE" sz="2400" b="1" dirty="0" err="1" smtClean="0">
                <a:solidFill>
                  <a:srgbClr val="516F78"/>
                </a:solidFill>
                <a:latin typeface="+mn-lt"/>
              </a:rPr>
              <a:t>Executive</a:t>
            </a:r>
            <a:r>
              <a:rPr lang="fr-BE" sz="2400" b="1" dirty="0" smtClean="0">
                <a:solidFill>
                  <a:srgbClr val="516F78"/>
                </a:solidFill>
                <a:latin typeface="+mn-lt"/>
              </a:rPr>
              <a:t> </a:t>
            </a:r>
            <a:r>
              <a:rPr lang="fr-BE" sz="2400" b="1" dirty="0" err="1" smtClean="0">
                <a:solidFill>
                  <a:srgbClr val="516F78"/>
                </a:solidFill>
                <a:latin typeface="+mn-lt"/>
              </a:rPr>
              <a:t>President</a:t>
            </a:r>
            <a:r>
              <a:rPr lang="fr-BE" sz="2400" b="1" dirty="0" smtClean="0">
                <a:solidFill>
                  <a:srgbClr val="516F78"/>
                </a:solidFill>
                <a:latin typeface="+mn-lt"/>
              </a:rPr>
              <a:t> of </a:t>
            </a:r>
            <a:r>
              <a:rPr lang="fr-BE" sz="2400" b="1" dirty="0">
                <a:solidFill>
                  <a:srgbClr val="516F78"/>
                </a:solidFill>
                <a:latin typeface="+mn-lt"/>
              </a:rPr>
              <a:t>the European Historic Houses Association</a:t>
            </a:r>
            <a:endParaRPr lang="en-US" sz="2400" b="1" dirty="0">
              <a:solidFill>
                <a:srgbClr val="516F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746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71EEF-D782-485D-88DB-4EECF149208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" name="Pentagone 1"/>
          <p:cNvSpPr/>
          <p:nvPr/>
        </p:nvSpPr>
        <p:spPr>
          <a:xfrm>
            <a:off x="45493" y="3501786"/>
            <a:ext cx="1071789" cy="128751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2846" y="391421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+mn-lt"/>
              </a:rPr>
              <a:t>2007</a:t>
            </a:r>
            <a:endParaRPr lang="en-US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381000" y="2803477"/>
            <a:ext cx="0" cy="68580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à coins arrondis 12"/>
          <p:cNvSpPr/>
          <p:nvPr/>
        </p:nvSpPr>
        <p:spPr>
          <a:xfrm>
            <a:off x="50709" y="1584948"/>
            <a:ext cx="1600200" cy="120032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-19109" y="1614854"/>
            <a:ext cx="1824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+mn-lt"/>
              </a:rPr>
              <a:t>Cultural heritage in the European Agenda for Culture </a:t>
            </a:r>
            <a:endParaRPr lang="en-U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682389" y="3489277"/>
            <a:ext cx="1382349" cy="1287518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219200" y="392672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2014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69475" y="5039682"/>
            <a:ext cx="1754842" cy="17245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Towards </a:t>
            </a:r>
            <a:r>
              <a:rPr lang="en-US" dirty="0">
                <a:solidFill>
                  <a:srgbClr val="002060"/>
                </a:solidFill>
              </a:rPr>
              <a:t>an integrated approach to cultural heritage for Europe </a:t>
            </a:r>
          </a:p>
        </p:txBody>
      </p:sp>
      <p:cxnSp>
        <p:nvCxnSpPr>
          <p:cNvPr id="26" name="Connecteur droit 25"/>
          <p:cNvCxnSpPr/>
          <p:nvPr/>
        </p:nvCxnSpPr>
        <p:spPr>
          <a:xfrm>
            <a:off x="997824" y="4708477"/>
            <a:ext cx="60461" cy="331205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7" name="Chevron 26"/>
          <p:cNvSpPr/>
          <p:nvPr/>
        </p:nvSpPr>
        <p:spPr>
          <a:xfrm>
            <a:off x="1520588" y="3501786"/>
            <a:ext cx="2055058" cy="1275009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254723" y="3926721"/>
            <a:ext cx="717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+mn-lt"/>
              </a:rPr>
              <a:t>2015</a:t>
            </a:r>
            <a:endParaRPr lang="en-U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1905000" y="1905000"/>
            <a:ext cx="1524000" cy="1371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ZoneTexte 29"/>
          <p:cNvSpPr txBox="1"/>
          <p:nvPr/>
        </p:nvSpPr>
        <p:spPr>
          <a:xfrm>
            <a:off x="2008060" y="1990635"/>
            <a:ext cx="1443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+mn-lt"/>
              </a:rPr>
              <a:t>Impulse from EU Cult. Min &amp; European Parliament </a:t>
            </a:r>
            <a:endParaRPr lang="en-US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32" name="Connecteur droit 31"/>
          <p:cNvCxnSpPr/>
          <p:nvPr/>
        </p:nvCxnSpPr>
        <p:spPr>
          <a:xfrm>
            <a:off x="2396888" y="3276600"/>
            <a:ext cx="0" cy="2251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à coins arrondis 32"/>
          <p:cNvSpPr/>
          <p:nvPr/>
        </p:nvSpPr>
        <p:spPr>
          <a:xfrm>
            <a:off x="1931810" y="4973470"/>
            <a:ext cx="1595508" cy="155250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ZoneTexte 33"/>
          <p:cNvSpPr txBox="1"/>
          <p:nvPr/>
        </p:nvSpPr>
        <p:spPr>
          <a:xfrm>
            <a:off x="1921574" y="5062764"/>
            <a:ext cx="1744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+mn-lt"/>
              </a:rPr>
              <a:t>Cultural Heritage Counts for Europe report </a:t>
            </a:r>
            <a:endParaRPr lang="en-US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36" name="Connecteur droit 35"/>
          <p:cNvCxnSpPr/>
          <p:nvPr/>
        </p:nvCxnSpPr>
        <p:spPr>
          <a:xfrm>
            <a:off x="2396888" y="4708477"/>
            <a:ext cx="0" cy="2649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hevron 36"/>
          <p:cNvSpPr/>
          <p:nvPr/>
        </p:nvSpPr>
        <p:spPr>
          <a:xfrm>
            <a:off x="3061094" y="3471880"/>
            <a:ext cx="2062044" cy="1327998"/>
          </a:xfrm>
          <a:prstGeom prst="chevro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ectangle à coins arrondis 37"/>
          <p:cNvSpPr/>
          <p:nvPr/>
        </p:nvSpPr>
        <p:spPr>
          <a:xfrm>
            <a:off x="3709096" y="457200"/>
            <a:ext cx="1396303" cy="1752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ZoneTexte 38"/>
          <p:cNvSpPr txBox="1"/>
          <p:nvPr/>
        </p:nvSpPr>
        <p:spPr>
          <a:xfrm>
            <a:off x="3730647" y="607999"/>
            <a:ext cx="1396303" cy="1482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+mn-lt"/>
              </a:rPr>
              <a:t>Proposal by the European Commission for EYCH 18 </a:t>
            </a:r>
            <a:endParaRPr lang="en-U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0" name="Chevron 39"/>
          <p:cNvSpPr/>
          <p:nvPr/>
        </p:nvSpPr>
        <p:spPr>
          <a:xfrm>
            <a:off x="4818797" y="3478616"/>
            <a:ext cx="3454937" cy="1251506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Rectangle à coins arrondis 40"/>
          <p:cNvSpPr/>
          <p:nvPr/>
        </p:nvSpPr>
        <p:spPr>
          <a:xfrm>
            <a:off x="3812502" y="5164543"/>
            <a:ext cx="1582462" cy="15569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hevron 41"/>
          <p:cNvSpPr/>
          <p:nvPr/>
        </p:nvSpPr>
        <p:spPr>
          <a:xfrm>
            <a:off x="7848198" y="3431821"/>
            <a:ext cx="1338042" cy="132564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3875966" y="3948370"/>
            <a:ext cx="72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+mn-lt"/>
              </a:rPr>
              <a:t>2016</a:t>
            </a:r>
            <a:endParaRPr lang="en-U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6378487" y="3948370"/>
            <a:ext cx="1012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+mn-lt"/>
              </a:rPr>
              <a:t>2017</a:t>
            </a:r>
            <a:endParaRPr lang="en-U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8475751" y="3938889"/>
            <a:ext cx="912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+mn-lt"/>
              </a:rPr>
              <a:t>2018</a:t>
            </a:r>
            <a:endParaRPr lang="en-US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47" name="Connecteur droit 46"/>
          <p:cNvCxnSpPr/>
          <p:nvPr/>
        </p:nvCxnSpPr>
        <p:spPr>
          <a:xfrm>
            <a:off x="4114800" y="2209800"/>
            <a:ext cx="0" cy="126208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3875966" y="5175118"/>
            <a:ext cx="14967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+mn-lt"/>
              </a:rPr>
              <a:t>April </a:t>
            </a:r>
          </a:p>
          <a:p>
            <a:r>
              <a:rPr lang="en-US" dirty="0" smtClean="0">
                <a:solidFill>
                  <a:srgbClr val="002060"/>
                </a:solidFill>
                <a:latin typeface="+mn-lt"/>
              </a:rPr>
              <a:t>Approval EYCH 18 by European Parliament </a:t>
            </a:r>
            <a:endParaRPr lang="en-US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50" name="Connecteur droit 49"/>
          <p:cNvCxnSpPr/>
          <p:nvPr/>
        </p:nvCxnSpPr>
        <p:spPr>
          <a:xfrm>
            <a:off x="5029200" y="4799878"/>
            <a:ext cx="0" cy="364665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à coins arrondis 51"/>
          <p:cNvSpPr/>
          <p:nvPr/>
        </p:nvSpPr>
        <p:spPr>
          <a:xfrm>
            <a:off x="4917038" y="2207306"/>
            <a:ext cx="1512272" cy="10889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ZoneTexte 52"/>
          <p:cNvSpPr txBox="1"/>
          <p:nvPr/>
        </p:nvSpPr>
        <p:spPr>
          <a:xfrm>
            <a:off x="4967784" y="2281788"/>
            <a:ext cx="1336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+mn-lt"/>
              </a:rPr>
              <a:t>25 March Rome Declaration </a:t>
            </a:r>
            <a:endParaRPr lang="en-US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55" name="Connecteur droit 54"/>
          <p:cNvCxnSpPr/>
          <p:nvPr/>
        </p:nvCxnSpPr>
        <p:spPr>
          <a:xfrm flipH="1">
            <a:off x="5357952" y="3296284"/>
            <a:ext cx="14719" cy="171758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à coins arrondis 56"/>
          <p:cNvSpPr/>
          <p:nvPr/>
        </p:nvSpPr>
        <p:spPr>
          <a:xfrm>
            <a:off x="5579619" y="5039682"/>
            <a:ext cx="1438419" cy="13166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ZoneTexte 57"/>
          <p:cNvSpPr txBox="1"/>
          <p:nvPr/>
        </p:nvSpPr>
        <p:spPr>
          <a:xfrm>
            <a:off x="5677776" y="5149559"/>
            <a:ext cx="1401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+mn-lt"/>
              </a:rPr>
              <a:t>11 May</a:t>
            </a:r>
          </a:p>
          <a:p>
            <a:r>
              <a:rPr lang="en-US" dirty="0" smtClean="0">
                <a:solidFill>
                  <a:srgbClr val="002060"/>
                </a:solidFill>
                <a:latin typeface="+mn-lt"/>
              </a:rPr>
              <a:t>Final approval EYCH 18 </a:t>
            </a:r>
            <a:endParaRPr lang="en-US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60" name="Connecteur droit 59"/>
          <p:cNvCxnSpPr>
            <a:stCxn id="40" idx="2"/>
          </p:cNvCxnSpPr>
          <p:nvPr/>
        </p:nvCxnSpPr>
        <p:spPr>
          <a:xfrm flipH="1">
            <a:off x="6159629" y="4730122"/>
            <a:ext cx="73760" cy="303098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à coins arrondis 62"/>
          <p:cNvSpPr/>
          <p:nvPr/>
        </p:nvSpPr>
        <p:spPr>
          <a:xfrm>
            <a:off x="6196509" y="734997"/>
            <a:ext cx="1727469" cy="11945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ZoneTexte 63"/>
          <p:cNvSpPr txBox="1"/>
          <p:nvPr/>
        </p:nvSpPr>
        <p:spPr>
          <a:xfrm>
            <a:off x="6233389" y="914401"/>
            <a:ext cx="1843811" cy="95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+mn-lt"/>
              </a:rPr>
              <a:t>13 Sept </a:t>
            </a:r>
          </a:p>
          <a:p>
            <a:r>
              <a:rPr lang="en-US" dirty="0" smtClean="0">
                <a:solidFill>
                  <a:srgbClr val="002060"/>
                </a:solidFill>
                <a:latin typeface="+mn-lt"/>
              </a:rPr>
              <a:t>Juncker supports EYCH 18 </a:t>
            </a:r>
            <a:endParaRPr lang="en-US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66" name="Connecteur droit 65"/>
          <p:cNvCxnSpPr>
            <a:stCxn id="63" idx="2"/>
          </p:cNvCxnSpPr>
          <p:nvPr/>
        </p:nvCxnSpPr>
        <p:spPr>
          <a:xfrm>
            <a:off x="7060244" y="1929509"/>
            <a:ext cx="18953" cy="1538533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à coins arrondis 66"/>
          <p:cNvSpPr/>
          <p:nvPr/>
        </p:nvSpPr>
        <p:spPr>
          <a:xfrm>
            <a:off x="7177354" y="4969052"/>
            <a:ext cx="1754650" cy="17524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ZoneTexte 67"/>
          <p:cNvSpPr txBox="1"/>
          <p:nvPr/>
        </p:nvSpPr>
        <p:spPr>
          <a:xfrm>
            <a:off x="7290805" y="5106599"/>
            <a:ext cx="15488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+mn-lt"/>
              </a:rPr>
              <a:t>7-8 Dec </a:t>
            </a:r>
          </a:p>
          <a:p>
            <a:r>
              <a:rPr lang="en-US" dirty="0" smtClean="0">
                <a:solidFill>
                  <a:srgbClr val="002060"/>
                </a:solidFill>
                <a:latin typeface="+mn-lt"/>
              </a:rPr>
              <a:t>Launch event in Milan @ European Culture Forum </a:t>
            </a:r>
            <a:endParaRPr lang="en-US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70" name="Connecteur droit 69"/>
          <p:cNvCxnSpPr/>
          <p:nvPr/>
        </p:nvCxnSpPr>
        <p:spPr>
          <a:xfrm>
            <a:off x="7559780" y="4763923"/>
            <a:ext cx="0" cy="228862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381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3122635" y="235028"/>
            <a:ext cx="5628532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 dirty="0">
                <a:solidFill>
                  <a:srgbClr val="516F78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800" b="1" i="0" u="none" strike="noStrike" cap="none" dirty="0" smtClean="0">
                <a:solidFill>
                  <a:srgbClr val="516F78"/>
                </a:solidFill>
                <a:latin typeface="Calibri"/>
                <a:ea typeface="Calibri"/>
                <a:cs typeface="Calibri"/>
                <a:sym typeface="Calibri"/>
              </a:rPr>
              <a:t>report “Cultural Heritage Counts for Europe”</a:t>
            </a:r>
            <a:endParaRPr lang="en-US" sz="2800" b="1" i="0" u="none" strike="noStrike" cap="none" dirty="0">
              <a:solidFill>
                <a:srgbClr val="516F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3276600" y="806528"/>
            <a:ext cx="5399932" cy="504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spcBef>
                <a:spcPts val="0"/>
              </a:spcBef>
              <a:buClr>
                <a:srgbClr val="006666"/>
              </a:buClr>
              <a:buSzPct val="25000"/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ct val="25000"/>
              <a:buNone/>
            </a:pPr>
            <a:endParaRPr lang="en-US" sz="2400" dirty="0" smtClean="0">
              <a:solidFill>
                <a:srgbClr val="516F78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ct val="25000"/>
            </a:pPr>
            <a:r>
              <a:rPr lang="en-US" sz="2400" dirty="0" smtClean="0">
                <a:solidFill>
                  <a:srgbClr val="516F78"/>
                </a:solidFill>
              </a:rPr>
              <a:t>On 300+ pages, it demonstrates the </a:t>
            </a:r>
            <a:r>
              <a:rPr lang="en-US" sz="2400" b="1" dirty="0">
                <a:solidFill>
                  <a:srgbClr val="516F78"/>
                </a:solidFill>
              </a:rPr>
              <a:t>multiple benefits of heritage for Europe’s economy, society, culture and the </a:t>
            </a:r>
            <a:r>
              <a:rPr lang="en-US" sz="2400" b="1" dirty="0" smtClean="0">
                <a:solidFill>
                  <a:srgbClr val="516F78"/>
                </a:solidFill>
              </a:rPr>
              <a:t>environment</a:t>
            </a:r>
            <a:r>
              <a:rPr lang="en-US" sz="2400" dirty="0" smtClean="0">
                <a:solidFill>
                  <a:srgbClr val="516F78"/>
                </a:solidFill>
              </a:rPr>
              <a:t>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ct val="25000"/>
              <a:buNone/>
            </a:pPr>
            <a:endParaRPr lang="en-US" sz="2400" b="1" dirty="0" smtClean="0">
              <a:solidFill>
                <a:srgbClr val="516F78"/>
              </a:solidFill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ct val="25000"/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516F78"/>
                </a:solidFill>
              </a:rPr>
              <a:t>Policy </a:t>
            </a:r>
            <a:r>
              <a:rPr lang="en-US" sz="2400" b="1" dirty="0">
                <a:solidFill>
                  <a:srgbClr val="516F78"/>
                </a:solidFill>
              </a:rPr>
              <a:t>recommendations </a:t>
            </a:r>
            <a:r>
              <a:rPr lang="en-US" sz="2400" dirty="0">
                <a:solidFill>
                  <a:srgbClr val="516F78"/>
                </a:solidFill>
              </a:rPr>
              <a:t>on how to tap into </a:t>
            </a:r>
            <a:r>
              <a:rPr lang="en-US" sz="2400" dirty="0" smtClean="0">
                <a:solidFill>
                  <a:srgbClr val="516F78"/>
                </a:solidFill>
              </a:rPr>
              <a:t>the </a:t>
            </a:r>
            <a:r>
              <a:rPr lang="en-US" sz="2400" dirty="0">
                <a:solidFill>
                  <a:srgbClr val="516F78"/>
                </a:solidFill>
              </a:rPr>
              <a:t>full </a:t>
            </a:r>
            <a:r>
              <a:rPr lang="en-US" sz="2400" dirty="0" smtClean="0">
                <a:solidFill>
                  <a:srgbClr val="516F78"/>
                </a:solidFill>
              </a:rPr>
              <a:t>potential of cultural heritage for Europe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ct val="25000"/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ct val="25000"/>
              <a:buFont typeface="Wingdings" panose="05000000000000000000" pitchFamily="2" charset="2"/>
              <a:buChar char="q"/>
            </a:pPr>
            <a:endParaRPr lang="en-US" sz="2000" dirty="0">
              <a:solidFill>
                <a:srgbClr val="006666"/>
              </a:solidFill>
            </a:endParaRPr>
          </a:p>
        </p:txBody>
      </p:sp>
      <p:pic>
        <p:nvPicPr>
          <p:cNvPr id="340" name="Shape 340" descr="https://farm9.staticflickr.com/8839/18723336576_e50c6676c4_z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0" y="4419600"/>
            <a:ext cx="3200400" cy="220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524000"/>
            <a:ext cx="2667000" cy="35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5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71800" y="274638"/>
            <a:ext cx="57150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516F78"/>
                </a:solidFill>
              </a:rPr>
              <a:t>Key stakeholders for the European Commission </a:t>
            </a:r>
            <a:endParaRPr lang="en-US" sz="3200" b="1" dirty="0">
              <a:solidFill>
                <a:srgbClr val="516F78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8137" y="2843058"/>
            <a:ext cx="8620125" cy="3657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 smtClean="0">
                <a:solidFill>
                  <a:srgbClr val="516F78"/>
                </a:solidFill>
              </a:rPr>
              <a:t>18 members of the European Heritage Alliance are part of the European Commission stakeholders group to </a:t>
            </a:r>
            <a:endParaRPr lang="en-US" sz="2000" dirty="0">
              <a:solidFill>
                <a:srgbClr val="516F78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71EEF-D782-485D-88DB-4EECF149208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9981" y="4076410"/>
            <a:ext cx="2867030" cy="215027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4037408"/>
            <a:ext cx="3790950" cy="218927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648200" y="6309614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516F78"/>
                </a:solidFill>
                <a:latin typeface="+mn-lt"/>
              </a:rPr>
              <a:t>Stakeholders group European Commission </a:t>
            </a:r>
            <a:endParaRPr lang="en-US" sz="1600" i="1" dirty="0">
              <a:solidFill>
                <a:srgbClr val="516F78"/>
              </a:solidFill>
              <a:latin typeface="+mn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33400" y="6297916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516F78"/>
                </a:solidFill>
                <a:latin typeface="+mn-lt"/>
              </a:rPr>
              <a:t>European Alliance 3.3</a:t>
            </a:r>
            <a:endParaRPr lang="en-US" sz="1600" dirty="0">
              <a:solidFill>
                <a:srgbClr val="516F78"/>
              </a:solidFill>
              <a:latin typeface="+mn-lt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1523999"/>
            <a:ext cx="3810000" cy="130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42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26075"/>
          </a:xfrm>
        </p:spPr>
        <p:txBody>
          <a:bodyPr/>
          <a:lstStyle/>
          <a:p>
            <a:pPr marL="0" indent="0" algn="ctr">
              <a:buNone/>
            </a:pPr>
            <a:endParaRPr lang="en-US" b="1" dirty="0" smtClean="0">
              <a:solidFill>
                <a:srgbClr val="516F78"/>
              </a:solidFill>
            </a:endParaRPr>
          </a:p>
          <a:p>
            <a:pPr marL="0" indent="0" algn="ctr">
              <a:buNone/>
            </a:pPr>
            <a:endParaRPr lang="en-US" b="1" dirty="0" smtClean="0">
              <a:solidFill>
                <a:srgbClr val="516F78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rgbClr val="516F78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516F78"/>
                </a:solidFill>
              </a:rPr>
              <a:t>3. Activities during the European </a:t>
            </a:r>
            <a:r>
              <a:rPr lang="en-US" b="1" dirty="0">
                <a:solidFill>
                  <a:srgbClr val="516F78"/>
                </a:solidFill>
              </a:rPr>
              <a:t>Year of Cultural Heritage </a:t>
            </a:r>
            <a:r>
              <a:rPr lang="en-US" b="1" dirty="0" smtClean="0">
                <a:solidFill>
                  <a:srgbClr val="516F78"/>
                </a:solidFill>
              </a:rPr>
              <a:t>	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71EEF-D782-485D-88DB-4EECF149208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425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1100" y="2850701"/>
            <a:ext cx="2353352" cy="15689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52800" y="314297"/>
            <a:ext cx="5334000" cy="828703"/>
          </a:xfrm>
        </p:spPr>
        <p:txBody>
          <a:bodyPr/>
          <a:lstStyle/>
          <a:p>
            <a:r>
              <a:rPr lang="en-GB" sz="3200" b="1" dirty="0" smtClean="0">
                <a:solidFill>
                  <a:srgbClr val="516F78"/>
                </a:solidFill>
              </a:rPr>
              <a:t/>
            </a:r>
            <a:br>
              <a:rPr lang="en-GB" sz="3200" b="1" dirty="0" smtClean="0">
                <a:solidFill>
                  <a:srgbClr val="516F78"/>
                </a:solidFill>
              </a:rPr>
            </a:br>
            <a:r>
              <a:rPr lang="en-GB" sz="3200" b="1" dirty="0" smtClean="0">
                <a:solidFill>
                  <a:srgbClr val="516F78"/>
                </a:solidFill>
              </a:rPr>
              <a:t>European Historic Houses Association </a:t>
            </a:r>
            <a:r>
              <a:rPr lang="en-GB" sz="3200" b="1" dirty="0">
                <a:solidFill>
                  <a:srgbClr val="516F78"/>
                </a:solidFill>
              </a:rPr>
              <a:t/>
            </a:r>
            <a:br>
              <a:rPr lang="en-GB" sz="3200" b="1" dirty="0">
                <a:solidFill>
                  <a:srgbClr val="516F78"/>
                </a:solidFill>
              </a:rPr>
            </a:br>
            <a:endParaRPr lang="en-US" sz="3200" b="1" dirty="0">
              <a:solidFill>
                <a:srgbClr val="516F78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7848600" cy="4756149"/>
          </a:xfrm>
        </p:spPr>
        <p:txBody>
          <a:bodyPr/>
          <a:lstStyle/>
          <a:p>
            <a:pPr marL="0" indent="0">
              <a:buNone/>
            </a:pPr>
            <a:endParaRPr lang="en-US" sz="100" dirty="0">
              <a:solidFill>
                <a:srgbClr val="516F78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16F78"/>
                </a:solidFill>
              </a:rPr>
              <a:t>European Private Heritage Week (24-27 May)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16F78"/>
                </a:solidFill>
              </a:rPr>
              <a:t>International photographic competition </a:t>
            </a:r>
          </a:p>
          <a:p>
            <a:pPr marL="0" indent="0">
              <a:buNone/>
            </a:pPr>
            <a:endParaRPr lang="en-US" sz="2000" dirty="0">
              <a:solidFill>
                <a:srgbClr val="516F78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71EEF-D782-485D-88DB-4EECF149208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094" y="1221044"/>
            <a:ext cx="2334358" cy="155161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1100" y="4524540"/>
            <a:ext cx="2334358" cy="156266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808515"/>
            <a:ext cx="2587383" cy="3768867"/>
          </a:xfrm>
          <a:prstGeom prst="rect">
            <a:avLst/>
          </a:prstGeom>
        </p:spPr>
      </p:pic>
      <p:pic>
        <p:nvPicPr>
          <p:cNvPr id="9" name="Espace réservé du contenu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52800" y="2763691"/>
            <a:ext cx="2671483" cy="387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8429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152400"/>
            <a:ext cx="4852920" cy="1333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516F78"/>
                </a:solidFill>
                <a:latin typeface="Calibri" panose="020F0502020204030204" pitchFamily="34" charset="0"/>
              </a:rPr>
              <a:t>One of the highlights of the </a:t>
            </a:r>
            <a:br>
              <a:rPr lang="en-US" sz="2800" b="1" dirty="0" smtClean="0">
                <a:solidFill>
                  <a:srgbClr val="516F78"/>
                </a:solidFill>
                <a:latin typeface="Calibri" panose="020F0502020204030204" pitchFamily="34" charset="0"/>
              </a:rPr>
            </a:br>
            <a:r>
              <a:rPr lang="en-US" sz="2800" b="1" dirty="0" smtClean="0">
                <a:solidFill>
                  <a:srgbClr val="516F78"/>
                </a:solidFill>
                <a:latin typeface="Calibri" panose="020F0502020204030204" pitchFamily="34" charset="0"/>
              </a:rPr>
              <a:t>European Year of Cultural Heritage 2018</a:t>
            </a:r>
            <a:endParaRPr lang="en-US" sz="2800" b="1" dirty="0">
              <a:solidFill>
                <a:srgbClr val="516F78"/>
              </a:solidFill>
              <a:latin typeface="Calibri" panose="020F0502020204030204" pitchFamily="34" charset="0"/>
            </a:endParaRPr>
          </a:p>
        </p:txBody>
      </p:sp>
      <p:sp>
        <p:nvSpPr>
          <p:cNvPr id="89096" name="TextBox 13"/>
          <p:cNvSpPr txBox="1">
            <a:spLocks noChangeArrowheads="1"/>
          </p:cNvSpPr>
          <p:nvPr/>
        </p:nvSpPr>
        <p:spPr bwMode="auto">
          <a:xfrm>
            <a:off x="-76200" y="1270000"/>
            <a:ext cx="9191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altLang="en-US" sz="800">
                <a:solidFill>
                  <a:schemeClr val="bg1"/>
                </a:solidFill>
              </a:rPr>
              <a:t>©  </a:t>
            </a:r>
            <a:r>
              <a:rPr lang="fr-BE" altLang="en-US" sz="800" i="1">
                <a:solidFill>
                  <a:schemeClr val="bg1"/>
                </a:solidFill>
              </a:rPr>
              <a:t>Michael Bader</a:t>
            </a:r>
            <a:endParaRPr lang="en-US" altLang="en-US" sz="800" i="1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1719" y="1981200"/>
            <a:ext cx="6929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Shape 3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273" y="1427163"/>
            <a:ext cx="1924049" cy="6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70929_Summit_SaveTheDate_en.pdf"/>
          <p:cNvPicPr>
            <a:picLocks noChangeAspect="1"/>
          </p:cNvPicPr>
          <p:nvPr/>
        </p:nvPicPr>
        <p:blipFill>
          <a:blip r:embed="rId4">
            <a:extLst/>
          </a:blip>
          <a:srcRect l="5735" r="5735"/>
          <a:stretch>
            <a:fillRect/>
          </a:stretch>
        </p:blipFill>
        <p:spPr>
          <a:xfrm>
            <a:off x="1188782" y="2152248"/>
            <a:ext cx="6583618" cy="3718327"/>
          </a:xfrm>
          <a:prstGeom prst="rect">
            <a:avLst/>
          </a:prstGeom>
        </p:spPr>
      </p:pic>
      <p:pic>
        <p:nvPicPr>
          <p:cNvPr id="13" name="EYCH2018_Logos_Yellow-EN-7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23170" y="4689559"/>
            <a:ext cx="2822259" cy="214418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400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26075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b="1" dirty="0" smtClean="0">
              <a:solidFill>
                <a:srgbClr val="516F78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516F78"/>
                </a:solidFill>
              </a:rPr>
              <a:t>	</a:t>
            </a:r>
          </a:p>
          <a:p>
            <a:pPr marL="0" indent="0" algn="ctr">
              <a:buNone/>
            </a:pPr>
            <a:endParaRPr lang="en-US" sz="1000" b="1" dirty="0" smtClean="0">
              <a:solidFill>
                <a:srgbClr val="516F78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516F78"/>
                </a:solidFill>
              </a:rPr>
              <a:t>4. Expected political outcomes of the European Year of Cultural Heritage </a:t>
            </a:r>
            <a:endParaRPr lang="en-US" b="1" dirty="0">
              <a:solidFill>
                <a:srgbClr val="516F78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71EEF-D782-485D-88DB-4EECF149208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711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5349875"/>
          </a:xfrm>
        </p:spPr>
        <p:txBody>
          <a:bodyPr/>
          <a:lstStyle/>
          <a:p>
            <a:pPr marL="0" indent="0">
              <a:buNone/>
            </a:pPr>
            <a:endParaRPr lang="en-US" sz="1800" dirty="0" smtClean="0">
              <a:solidFill>
                <a:srgbClr val="516F78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516F78"/>
                </a:solidFill>
              </a:rPr>
              <a:t>Social Summit</a:t>
            </a:r>
            <a:r>
              <a:rPr lang="en-US" sz="2400" b="1" dirty="0" smtClean="0">
                <a:solidFill>
                  <a:srgbClr val="516F78"/>
                </a:solidFill>
              </a:rPr>
              <a:t> Gothenburg 17 November</a:t>
            </a:r>
            <a:r>
              <a:rPr lang="en-US" sz="2400" dirty="0" smtClean="0">
                <a:solidFill>
                  <a:srgbClr val="516F78"/>
                </a:solidFill>
              </a:rPr>
              <a:t> (28 MS Heads of State)</a:t>
            </a:r>
          </a:p>
          <a:p>
            <a:pPr marL="0" indent="0">
              <a:buNone/>
            </a:pPr>
            <a:endParaRPr lang="en-US" sz="1000" dirty="0" smtClean="0">
              <a:solidFill>
                <a:srgbClr val="516F78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516F78"/>
                </a:solidFill>
              </a:rPr>
              <a:t>President Tusk organized a </a:t>
            </a:r>
            <a:r>
              <a:rPr lang="en-US" sz="2400" b="1" dirty="0" smtClean="0">
                <a:solidFill>
                  <a:srgbClr val="516F78"/>
                </a:solidFill>
              </a:rPr>
              <a:t>Working Lunch ‘Education &amp; Culture’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516F78"/>
                </a:solidFill>
              </a:rPr>
              <a:t>Prompted by </a:t>
            </a:r>
            <a:r>
              <a:rPr lang="en-US" sz="2400" dirty="0" err="1" smtClean="0">
                <a:solidFill>
                  <a:srgbClr val="516F78"/>
                </a:solidFill>
              </a:rPr>
              <a:t>E.Macron</a:t>
            </a:r>
            <a:r>
              <a:rPr lang="en-US" sz="2400" dirty="0" smtClean="0">
                <a:solidFill>
                  <a:srgbClr val="516F78"/>
                </a:solidFill>
              </a:rPr>
              <a:t> Pnyx speech (7.09.17)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516F78"/>
                </a:solidFill>
              </a:rPr>
              <a:t>Commission sent some recommendations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rgbClr val="516F78"/>
                </a:solidFill>
              </a:rPr>
              <a:t>2 Years: Capitalize on the 2018 European Year of Cultural Heritage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rgbClr val="516F78"/>
                </a:solidFill>
              </a:rPr>
              <a:t>2025: Establish a long term EU Action for Cultural Heritage </a:t>
            </a:r>
          </a:p>
          <a:p>
            <a:pPr marL="457200" lvl="1" indent="0">
              <a:buNone/>
            </a:pPr>
            <a:endParaRPr lang="en-US" sz="1800" dirty="0" smtClean="0">
              <a:solidFill>
                <a:srgbClr val="516F78"/>
              </a:solidFill>
            </a:endParaRPr>
          </a:p>
          <a:p>
            <a:pPr marL="400050"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516F78"/>
                </a:solidFill>
              </a:rPr>
              <a:t>Davos Forum </a:t>
            </a:r>
            <a:r>
              <a:rPr lang="en-US" sz="2400" dirty="0" smtClean="0">
                <a:solidFill>
                  <a:srgbClr val="516F78"/>
                </a:solidFill>
              </a:rPr>
              <a:t>: declaration of Ministers on the Build Environment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71EEF-D782-485D-88DB-4EECF149208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80329" y="545394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b="1" dirty="0" smtClean="0">
                <a:solidFill>
                  <a:srgbClr val="516F78"/>
                </a:solidFill>
                <a:latin typeface="+mj-lt"/>
                <a:ea typeface="+mj-ea"/>
                <a:cs typeface="+mj-cs"/>
              </a:rPr>
              <a:t>Political </a:t>
            </a:r>
            <a:r>
              <a:rPr lang="fr-BE" sz="3200" b="1" dirty="0" err="1" smtClean="0">
                <a:solidFill>
                  <a:srgbClr val="516F78"/>
                </a:solidFill>
                <a:latin typeface="+mj-lt"/>
                <a:ea typeface="+mj-ea"/>
                <a:cs typeface="+mj-cs"/>
              </a:rPr>
              <a:t>Momentum</a:t>
            </a:r>
            <a:r>
              <a:rPr lang="fr-BE" sz="3200" b="1" dirty="0" smtClean="0">
                <a:solidFill>
                  <a:srgbClr val="516F78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BE" sz="3200" b="1" dirty="0" err="1" smtClean="0">
                <a:solidFill>
                  <a:srgbClr val="516F78"/>
                </a:solidFill>
                <a:latin typeface="+mj-lt"/>
                <a:ea typeface="+mj-ea"/>
                <a:cs typeface="+mj-cs"/>
              </a:rPr>
              <a:t>during</a:t>
            </a:r>
            <a:r>
              <a:rPr lang="fr-BE" sz="3200" b="1" dirty="0" smtClean="0">
                <a:solidFill>
                  <a:srgbClr val="516F78"/>
                </a:solidFill>
                <a:latin typeface="+mj-lt"/>
                <a:ea typeface="+mj-ea"/>
                <a:cs typeface="+mj-cs"/>
              </a:rPr>
              <a:t> the EYCH 2018</a:t>
            </a:r>
            <a:endParaRPr lang="en-GB" sz="3200" b="1" dirty="0">
              <a:solidFill>
                <a:srgbClr val="516F78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80318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76600" y="274638"/>
            <a:ext cx="54102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516F78"/>
                </a:solidFill>
              </a:rPr>
              <a:t>Expected political outcomes of the EYCH 2018 </a:t>
            </a:r>
            <a:endParaRPr lang="en-US" sz="3200" b="1" dirty="0">
              <a:solidFill>
                <a:srgbClr val="516F78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1417639"/>
            <a:ext cx="8839200" cy="512127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516F78"/>
                </a:solidFill>
              </a:rPr>
              <a:t>Alliance Manifesto presented in Berlin 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516F78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516F78"/>
                </a:solidFill>
              </a:rPr>
              <a:t>Objectives of the European Historic Houses Association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16F78"/>
                </a:solidFill>
              </a:rPr>
              <a:t>Recognize the contribution of private owners of historic houses to EU economic, social and cultural developments </a:t>
            </a:r>
          </a:p>
          <a:p>
            <a:r>
              <a:rPr lang="en-US" sz="2400" dirty="0" smtClean="0">
                <a:solidFill>
                  <a:srgbClr val="516F78"/>
                </a:solidFill>
              </a:rPr>
              <a:t>Improve the legal and regulatory frameworks </a:t>
            </a:r>
          </a:p>
          <a:p>
            <a:r>
              <a:rPr lang="en-US" sz="2400" dirty="0" smtClean="0">
                <a:solidFill>
                  <a:srgbClr val="516F78"/>
                </a:solidFill>
              </a:rPr>
              <a:t>Encourage participatory governance with landowners </a:t>
            </a:r>
          </a:p>
          <a:p>
            <a:r>
              <a:rPr lang="en-US" sz="2400" dirty="0" smtClean="0">
                <a:solidFill>
                  <a:srgbClr val="516F78"/>
                </a:solidFill>
              </a:rPr>
              <a:t>Promote new and innovative funding models &amp; management systems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516F78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71EEF-D782-485D-88DB-4EECF149208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13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5349875"/>
          </a:xfrm>
        </p:spPr>
        <p:txBody>
          <a:bodyPr/>
          <a:lstStyle/>
          <a:p>
            <a:pPr marL="0" indent="0">
              <a:buNone/>
            </a:pPr>
            <a:endParaRPr lang="en-US" sz="1800" dirty="0" smtClean="0">
              <a:solidFill>
                <a:srgbClr val="516F78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516F78"/>
                </a:solidFill>
              </a:rPr>
              <a:t>Proposed new Agenda For Culture </a:t>
            </a:r>
            <a:r>
              <a:rPr lang="en-US" sz="2400" b="1" dirty="0">
                <a:solidFill>
                  <a:srgbClr val="516F78"/>
                </a:solidFill>
              </a:rPr>
              <a:t>(22 May) </a:t>
            </a:r>
            <a:endParaRPr lang="en-US" sz="2400" b="1" u="sng" dirty="0" smtClean="0">
              <a:solidFill>
                <a:srgbClr val="516F78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516F78"/>
                </a:solidFill>
              </a:rPr>
              <a:t>Improve support of the </a:t>
            </a:r>
            <a:r>
              <a:rPr lang="en-US" sz="2400" dirty="0">
                <a:solidFill>
                  <a:srgbClr val="516F78"/>
                </a:solidFill>
              </a:rPr>
              <a:t>cultural and creative sectors </a:t>
            </a:r>
            <a:endParaRPr lang="en-US" sz="2400" dirty="0" smtClean="0">
              <a:solidFill>
                <a:srgbClr val="516F78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516F78"/>
                </a:solidFill>
              </a:rPr>
              <a:t>Propose an Action Plan for Cultural </a:t>
            </a:r>
            <a:r>
              <a:rPr lang="en-US" sz="2400" dirty="0" smtClean="0">
                <a:solidFill>
                  <a:srgbClr val="516F78"/>
                </a:solidFill>
              </a:rPr>
              <a:t>Heritage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516F78"/>
                </a:solidFill>
              </a:rPr>
              <a:t> </a:t>
            </a:r>
            <a:r>
              <a:rPr lang="en-US" sz="2400" dirty="0" smtClean="0">
                <a:solidFill>
                  <a:srgbClr val="516F78"/>
                </a:solidFill>
              </a:rPr>
              <a:t>Broaden </a:t>
            </a:r>
            <a:r>
              <a:rPr lang="en-US" sz="2400" dirty="0">
                <a:solidFill>
                  <a:srgbClr val="516F78"/>
                </a:solidFill>
              </a:rPr>
              <a:t>the current structured </a:t>
            </a:r>
            <a:r>
              <a:rPr lang="en-US" sz="2400" dirty="0" smtClean="0">
                <a:solidFill>
                  <a:srgbClr val="516F78"/>
                </a:solidFill>
              </a:rPr>
              <a:t>dialogue with civil society </a:t>
            </a:r>
          </a:p>
          <a:p>
            <a:pPr marL="0" indent="0">
              <a:buNone/>
            </a:pPr>
            <a:endParaRPr lang="en-US" sz="1000" dirty="0" smtClean="0">
              <a:solidFill>
                <a:srgbClr val="516F78"/>
              </a:solidFill>
            </a:endParaRPr>
          </a:p>
          <a:p>
            <a:pPr marL="457200" lvl="1" indent="0">
              <a:buNone/>
            </a:pPr>
            <a:endParaRPr lang="en-US" sz="1800" dirty="0" smtClean="0">
              <a:solidFill>
                <a:srgbClr val="516F78"/>
              </a:solidFill>
            </a:endParaRPr>
          </a:p>
          <a:p>
            <a:pPr marL="400050"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516F78"/>
                </a:solidFill>
              </a:rPr>
              <a:t>Council conclusions on the need to bring cultural heritage to the fore across policies in  the EU </a:t>
            </a:r>
            <a:r>
              <a:rPr lang="en-US" sz="2400" b="1" dirty="0" smtClean="0">
                <a:solidFill>
                  <a:srgbClr val="516F78"/>
                </a:solidFill>
              </a:rPr>
              <a:t>(22 May) </a:t>
            </a:r>
          </a:p>
          <a:p>
            <a:pPr marL="57150" indent="0">
              <a:buNone/>
            </a:pPr>
            <a:r>
              <a:rPr lang="en-US" sz="2400" dirty="0" smtClean="0">
                <a:solidFill>
                  <a:srgbClr val="516F78"/>
                </a:solidFill>
              </a:rPr>
              <a:t>Introduce a more explicit focus on cultural heritage in the MFF</a:t>
            </a:r>
            <a:endParaRPr lang="en-US" sz="2400" dirty="0">
              <a:solidFill>
                <a:srgbClr val="516F78"/>
              </a:solidFill>
            </a:endParaRPr>
          </a:p>
          <a:p>
            <a:pPr marL="57150" indent="0">
              <a:buNone/>
            </a:pPr>
            <a:r>
              <a:rPr lang="en-US" sz="2400" dirty="0" smtClean="0">
                <a:solidFill>
                  <a:srgbClr val="516F78"/>
                </a:solidFill>
              </a:rPr>
              <a:t>Improve participatory governance </a:t>
            </a:r>
          </a:p>
          <a:p>
            <a:pPr marL="57150" indent="0">
              <a:buNone/>
            </a:pPr>
            <a:r>
              <a:rPr lang="en-US" sz="2400" dirty="0" smtClean="0">
                <a:solidFill>
                  <a:srgbClr val="516F78"/>
                </a:solidFill>
              </a:rPr>
              <a:t>Broaden dialogue with civil society </a:t>
            </a:r>
            <a:endParaRPr lang="en-US" sz="2400" dirty="0">
              <a:solidFill>
                <a:srgbClr val="516F78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71EEF-D782-485D-88DB-4EECF149208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80329" y="545394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b="1" dirty="0" smtClean="0">
                <a:solidFill>
                  <a:srgbClr val="516F78"/>
                </a:solidFill>
                <a:latin typeface="+mj-lt"/>
                <a:ea typeface="+mj-ea"/>
                <a:cs typeface="+mj-cs"/>
              </a:rPr>
              <a:t>Look </a:t>
            </a:r>
            <a:r>
              <a:rPr lang="fr-BE" sz="3200" b="1" dirty="0" err="1" smtClean="0">
                <a:solidFill>
                  <a:srgbClr val="516F78"/>
                </a:solidFill>
                <a:latin typeface="+mj-lt"/>
                <a:ea typeface="+mj-ea"/>
                <a:cs typeface="+mj-cs"/>
              </a:rPr>
              <a:t>beyond</a:t>
            </a:r>
            <a:r>
              <a:rPr lang="fr-BE" sz="3200" b="1" dirty="0" smtClean="0">
                <a:solidFill>
                  <a:srgbClr val="516F78"/>
                </a:solidFill>
                <a:latin typeface="+mj-lt"/>
                <a:ea typeface="+mj-ea"/>
                <a:cs typeface="+mj-cs"/>
              </a:rPr>
              <a:t> the EYCH 2018</a:t>
            </a:r>
            <a:endParaRPr lang="en-GB" sz="3200" b="1" dirty="0">
              <a:solidFill>
                <a:srgbClr val="516F78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62674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2607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514350" indent="-514350" algn="ctr">
              <a:buAutoNum type="arabicPeriod"/>
            </a:pPr>
            <a:r>
              <a:rPr lang="en-US" b="1" dirty="0" smtClean="0">
                <a:solidFill>
                  <a:srgbClr val="516F78"/>
                </a:solidFill>
              </a:rPr>
              <a:t>Who we are &amp; what we do ?</a:t>
            </a:r>
          </a:p>
          <a:p>
            <a:pPr marL="0" indent="0" algn="ctr">
              <a:buNone/>
            </a:pPr>
            <a:endParaRPr lang="en-US" sz="1000" b="1" dirty="0" smtClean="0">
              <a:solidFill>
                <a:srgbClr val="516F78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516F78"/>
                </a:solidFill>
              </a:rPr>
              <a:t>2. Promoting the European Year of Cultural Heritage </a:t>
            </a:r>
          </a:p>
          <a:p>
            <a:pPr marL="0" indent="0" algn="ctr">
              <a:buNone/>
            </a:pPr>
            <a:endParaRPr lang="en-US" sz="1000" b="1" dirty="0" smtClean="0">
              <a:solidFill>
                <a:srgbClr val="516F78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516F78"/>
                </a:solidFill>
              </a:rPr>
              <a:t>3. Activities during the European </a:t>
            </a:r>
            <a:r>
              <a:rPr lang="en-US" b="1" dirty="0">
                <a:solidFill>
                  <a:srgbClr val="516F78"/>
                </a:solidFill>
              </a:rPr>
              <a:t>Year of Cultural Heritage </a:t>
            </a:r>
            <a:r>
              <a:rPr lang="en-US" b="1" dirty="0" smtClean="0">
                <a:solidFill>
                  <a:srgbClr val="516F78"/>
                </a:solidFill>
              </a:rPr>
              <a:t>	</a:t>
            </a:r>
          </a:p>
          <a:p>
            <a:pPr marL="0" indent="0" algn="ctr">
              <a:buNone/>
            </a:pPr>
            <a:endParaRPr lang="en-US" sz="1000" b="1" dirty="0" smtClean="0">
              <a:solidFill>
                <a:srgbClr val="516F78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516F78"/>
                </a:solidFill>
              </a:rPr>
              <a:t>4. Expected political outcomes of the European Year of Cultural Heritage </a:t>
            </a:r>
            <a:endParaRPr lang="en-US" b="1" dirty="0">
              <a:solidFill>
                <a:srgbClr val="516F78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71EEF-D782-485D-88DB-4EECF149208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716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990C9-9378-49CB-9089-A6AAD8423D2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4764740" y="381000"/>
            <a:ext cx="3541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516F78"/>
                </a:solidFill>
                <a:latin typeface="+mn-lt"/>
              </a:rPr>
              <a:t>We need you! </a:t>
            </a:r>
            <a:endParaRPr lang="en-US" sz="4000" b="1" dirty="0">
              <a:solidFill>
                <a:srgbClr val="516F78"/>
              </a:solidFill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554840"/>
            <a:ext cx="6732176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30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5227" y="1905000"/>
            <a:ext cx="6400800" cy="1752600"/>
          </a:xfrm>
        </p:spPr>
        <p:txBody>
          <a:bodyPr/>
          <a:lstStyle/>
          <a:p>
            <a:pPr marL="263525" indent="-263525">
              <a:lnSpc>
                <a:spcPct val="80000"/>
              </a:lnSpc>
            </a:pPr>
            <a:endParaRPr lang="fr-BE" sz="2200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263525" indent="-263525">
              <a:lnSpc>
                <a:spcPct val="80000"/>
              </a:lnSpc>
            </a:pPr>
            <a:endParaRPr lang="fr-BE" sz="2200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263525" indent="-263525">
              <a:lnSpc>
                <a:spcPct val="80000"/>
              </a:lnSpc>
              <a:buFontTx/>
              <a:buNone/>
            </a:pPr>
            <a:endParaRPr lang="fr-BE" sz="1700" dirty="0" smtClean="0">
              <a:solidFill>
                <a:srgbClr val="002D78"/>
              </a:solidFill>
              <a:latin typeface="Georgia" pitchFamily="18" charset="0"/>
            </a:endParaRPr>
          </a:p>
          <a:p>
            <a:pPr marL="263525" indent="-263525">
              <a:lnSpc>
                <a:spcPct val="80000"/>
              </a:lnSpc>
              <a:buFontTx/>
              <a:buNone/>
            </a:pPr>
            <a:endParaRPr lang="fr-BE" sz="1700" dirty="0" smtClean="0">
              <a:solidFill>
                <a:srgbClr val="002D78"/>
              </a:solidFill>
              <a:latin typeface="Georgia" pitchFamily="18" charset="0"/>
            </a:endParaRPr>
          </a:p>
          <a:p>
            <a:pPr marL="263525" indent="-263525">
              <a:lnSpc>
                <a:spcPct val="80000"/>
              </a:lnSpc>
              <a:buFontTx/>
              <a:buNone/>
            </a:pPr>
            <a:endParaRPr lang="fr-BE" sz="1700" b="1" dirty="0" smtClean="0">
              <a:solidFill>
                <a:srgbClr val="002D78"/>
              </a:solidFill>
              <a:latin typeface="Georgia" pitchFamily="18" charset="0"/>
            </a:endParaRPr>
          </a:p>
          <a:p>
            <a:pPr marL="263525" indent="-263525">
              <a:lnSpc>
                <a:spcPct val="80000"/>
              </a:lnSpc>
              <a:buFontTx/>
              <a:buNone/>
            </a:pPr>
            <a:endParaRPr lang="fr-FR" sz="1700" dirty="0" smtClean="0">
              <a:solidFill>
                <a:srgbClr val="002D78"/>
              </a:solidFill>
              <a:latin typeface="Georgia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90253-1F04-4317-B6FE-D69DCEFCCB9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909123" y="651662"/>
            <a:ext cx="60851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6325">
              <a:lnSpc>
                <a:spcPct val="150000"/>
              </a:lnSpc>
            </a:pPr>
            <a:r>
              <a:rPr lang="fr-BE" sz="2800" b="1" dirty="0" err="1">
                <a:solidFill>
                  <a:srgbClr val="516F78"/>
                </a:solidFill>
                <a:latin typeface="+mn-lt"/>
              </a:rPr>
              <a:t>Thank</a:t>
            </a:r>
            <a:r>
              <a:rPr lang="fr-BE" sz="2800" b="1" dirty="0">
                <a:solidFill>
                  <a:srgbClr val="516F78"/>
                </a:solidFill>
                <a:latin typeface="+mn-lt"/>
              </a:rPr>
              <a:t> </a:t>
            </a:r>
            <a:r>
              <a:rPr lang="fr-BE" sz="2800" b="1" dirty="0" err="1">
                <a:solidFill>
                  <a:srgbClr val="516F78"/>
                </a:solidFill>
                <a:latin typeface="+mn-lt"/>
              </a:rPr>
              <a:t>you</a:t>
            </a:r>
            <a:r>
              <a:rPr lang="fr-BE" sz="2800" b="1" dirty="0">
                <a:solidFill>
                  <a:srgbClr val="516F78"/>
                </a:solidFill>
                <a:latin typeface="+mn-lt"/>
              </a:rPr>
              <a:t> for </a:t>
            </a:r>
            <a:r>
              <a:rPr lang="fr-BE" sz="2800" b="1" dirty="0" err="1">
                <a:solidFill>
                  <a:srgbClr val="516F78"/>
                </a:solidFill>
                <a:latin typeface="+mn-lt"/>
              </a:rPr>
              <a:t>your</a:t>
            </a:r>
            <a:r>
              <a:rPr lang="fr-BE" sz="2800" b="1" dirty="0">
                <a:solidFill>
                  <a:srgbClr val="516F78"/>
                </a:solidFill>
                <a:latin typeface="+mn-lt"/>
              </a:rPr>
              <a:t> </a:t>
            </a:r>
            <a:r>
              <a:rPr lang="fr-BE" sz="2800" b="1" dirty="0" smtClean="0">
                <a:solidFill>
                  <a:srgbClr val="516F78"/>
                </a:solidFill>
                <a:latin typeface="+mn-lt"/>
              </a:rPr>
              <a:t>attention !</a:t>
            </a:r>
            <a:endParaRPr lang="fr-BE" sz="2800" b="1" dirty="0">
              <a:solidFill>
                <a:srgbClr val="516F78"/>
              </a:solidFill>
              <a:latin typeface="+mn-lt"/>
            </a:endParaRPr>
          </a:p>
        </p:txBody>
      </p:sp>
      <p:pic>
        <p:nvPicPr>
          <p:cNvPr id="1026" name="Picture 2" descr="K:\10. Other Partners\UEHHA\EHHA 2015\AG 2015 Flandres Orientale\Photos\Selection pictures during GA\DSC_80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5806497" cy="3875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250" y="2705491"/>
            <a:ext cx="623900" cy="65673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250" y="3723590"/>
            <a:ext cx="701799" cy="71934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734050" y="2863801"/>
            <a:ext cx="2228811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European Historic Houses Association</a:t>
            </a:r>
            <a:endParaRPr lang="en-US" sz="1600" dirty="0">
              <a:latin typeface="+mn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734049" y="3879908"/>
            <a:ext cx="2228811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@EHHA2016</a:t>
            </a:r>
          </a:p>
          <a:p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917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>
              <a:solidFill>
                <a:srgbClr val="516F78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516F78"/>
              </a:solidFill>
            </a:endParaRPr>
          </a:p>
          <a:p>
            <a:pPr marL="742950" indent="-742950" algn="ctr">
              <a:buAutoNum type="arabicPeriod"/>
            </a:pPr>
            <a:r>
              <a:rPr lang="en-US" sz="4400" b="1" dirty="0" smtClean="0">
                <a:solidFill>
                  <a:srgbClr val="516F78"/>
                </a:solidFill>
              </a:rPr>
              <a:t>Who </a:t>
            </a:r>
            <a:r>
              <a:rPr lang="en-US" sz="4400" b="1" dirty="0">
                <a:solidFill>
                  <a:srgbClr val="516F78"/>
                </a:solidFill>
              </a:rPr>
              <a:t>we are &amp; what we do </a:t>
            </a:r>
            <a:r>
              <a:rPr lang="en-US" sz="4400" b="1" dirty="0" smtClean="0">
                <a:solidFill>
                  <a:srgbClr val="516F78"/>
                </a:solidFill>
              </a:rPr>
              <a:t>?</a:t>
            </a:r>
          </a:p>
          <a:p>
            <a:pPr marL="0" indent="0">
              <a:buNone/>
            </a:pPr>
            <a:endParaRPr lang="en-US" b="1" dirty="0" smtClean="0">
              <a:solidFill>
                <a:srgbClr val="516F78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71EEF-D782-485D-88DB-4EECF149208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272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199" y="14478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endParaRPr lang="en-US" sz="2400" dirty="0">
              <a:solidFill>
                <a:srgbClr val="516F78"/>
              </a:solidFill>
              <a:latin typeface="+mn-lt"/>
            </a:endParaRPr>
          </a:p>
          <a:p>
            <a:pPr algn="ctr">
              <a:spcBef>
                <a:spcPct val="20000"/>
              </a:spcBef>
            </a:pPr>
            <a:r>
              <a:rPr lang="en-US" sz="2400" dirty="0" smtClean="0">
                <a:solidFill>
                  <a:srgbClr val="516F78"/>
                </a:solidFill>
                <a:latin typeface="+mn-lt"/>
              </a:rPr>
              <a:t>Voice of </a:t>
            </a:r>
            <a:r>
              <a:rPr lang="en-US" sz="2800" b="1" dirty="0" smtClean="0">
                <a:solidFill>
                  <a:srgbClr val="516F78"/>
                </a:solidFill>
                <a:latin typeface="+mn-lt"/>
              </a:rPr>
              <a:t>50.000 privately-owned </a:t>
            </a:r>
            <a:r>
              <a:rPr lang="en-US" sz="2400" b="1" dirty="0">
                <a:solidFill>
                  <a:srgbClr val="516F78"/>
                </a:solidFill>
                <a:latin typeface="+mn-lt"/>
              </a:rPr>
              <a:t>historic houses </a:t>
            </a:r>
            <a:r>
              <a:rPr lang="en-US" sz="2400" b="1" dirty="0" smtClean="0">
                <a:solidFill>
                  <a:srgbClr val="516F78"/>
                </a:solidFill>
                <a:latin typeface="+mn-lt"/>
              </a:rPr>
              <a:t> and gardens </a:t>
            </a:r>
            <a:r>
              <a:rPr lang="en-US" sz="2400" dirty="0" smtClean="0">
                <a:solidFill>
                  <a:srgbClr val="516F78"/>
                </a:solidFill>
                <a:latin typeface="+mn-lt"/>
              </a:rPr>
              <a:t>across Europe </a:t>
            </a:r>
            <a:r>
              <a:rPr lang="en-US" sz="2400" b="1" dirty="0" smtClean="0">
                <a:solidFill>
                  <a:srgbClr val="516F78"/>
                </a:solidFill>
                <a:latin typeface="+mn-lt"/>
              </a:rPr>
              <a:t>since 1985</a:t>
            </a:r>
          </a:p>
          <a:p>
            <a:pPr marL="342900" indent="-342900" algn="ctr">
              <a:spcBef>
                <a:spcPct val="20000"/>
              </a:spcBef>
            </a:pPr>
            <a:endParaRPr lang="fr-BE" sz="2000" dirty="0">
              <a:solidFill>
                <a:srgbClr val="353D41"/>
              </a:solidFill>
              <a:latin typeface="+mn-lt"/>
            </a:endParaRPr>
          </a:p>
          <a:p>
            <a:pPr marL="342900" indent="-342900" algn="ctr">
              <a:spcBef>
                <a:spcPct val="20000"/>
              </a:spcBef>
            </a:pPr>
            <a:endParaRPr lang="fr-BE" sz="2000" dirty="0" smtClean="0">
              <a:solidFill>
                <a:srgbClr val="353D41"/>
              </a:solidFill>
              <a:latin typeface="+mn-lt"/>
            </a:endParaRPr>
          </a:p>
          <a:p>
            <a:pPr marL="342900" indent="-342900" algn="ctr">
              <a:spcBef>
                <a:spcPct val="20000"/>
              </a:spcBef>
            </a:pPr>
            <a:endParaRPr lang="fr-BE" sz="2000" dirty="0">
              <a:solidFill>
                <a:srgbClr val="353D41"/>
              </a:solidFill>
              <a:latin typeface="+mn-lt"/>
            </a:endParaRPr>
          </a:p>
          <a:p>
            <a:pPr marL="342900" indent="-342900" algn="ctr">
              <a:spcBef>
                <a:spcPct val="20000"/>
              </a:spcBef>
            </a:pPr>
            <a:endParaRPr lang="fr-BE" sz="2000" dirty="0" smtClean="0">
              <a:solidFill>
                <a:srgbClr val="353D41"/>
              </a:solidFill>
              <a:latin typeface="+mn-lt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2000" dirty="0">
              <a:solidFill>
                <a:srgbClr val="353D41"/>
              </a:solidFill>
              <a:latin typeface="+mn-lt"/>
            </a:endParaRPr>
          </a:p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lang="fr-FR" sz="2000" b="1" dirty="0">
              <a:solidFill>
                <a:srgbClr val="353D41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>
              <a:solidFill>
                <a:srgbClr val="353D41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</a:pPr>
            <a:endParaRPr lang="fr-FR" sz="2400" dirty="0">
              <a:solidFill>
                <a:srgbClr val="353D41"/>
              </a:solidFill>
              <a:latin typeface="+mn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0253-1F04-4317-B6FE-D69DCEFCCB9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432" y="2895600"/>
            <a:ext cx="3508807" cy="3307224"/>
          </a:xfrm>
          <a:prstGeom prst="rect">
            <a:avLst/>
          </a:prstGeom>
          <a:ln w="19050">
            <a:solidFill>
              <a:srgbClr val="516F78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4053922" y="3362060"/>
            <a:ext cx="4843549" cy="314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 dirty="0" smtClean="0">
                <a:solidFill>
                  <a:srgbClr val="516F7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22 </a:t>
            </a:r>
            <a:r>
              <a:rPr lang="en-US" sz="3200" b="1" dirty="0">
                <a:solidFill>
                  <a:srgbClr val="516F7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national </a:t>
            </a:r>
            <a:r>
              <a:rPr lang="en-US" sz="3200" b="1" dirty="0" smtClean="0">
                <a:solidFill>
                  <a:srgbClr val="516F7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associations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 b="1" dirty="0" smtClean="0">
                <a:solidFill>
                  <a:srgbClr val="516F7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endParaRPr lang="en-US" sz="3200" b="1" dirty="0">
              <a:solidFill>
                <a:srgbClr val="516F7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3200" b="1" dirty="0" smtClean="0">
                <a:solidFill>
                  <a:srgbClr val="516F7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2 observer countries</a:t>
            </a:r>
            <a:br>
              <a:rPr lang="en-US" sz="3200" b="1" dirty="0" smtClean="0">
                <a:solidFill>
                  <a:srgbClr val="516F7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endParaRPr lang="en-US" sz="3200" b="1" dirty="0" smtClean="0">
              <a:solidFill>
                <a:srgbClr val="516F7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2400" b="1" dirty="0">
              <a:solidFill>
                <a:srgbClr val="516F7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2400" b="1" dirty="0">
                <a:solidFill>
                  <a:srgbClr val="516F7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endParaRPr lang="en-US" sz="2000" dirty="0">
              <a:solidFill>
                <a:srgbClr val="516F78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366180"/>
            <a:ext cx="579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BE" sz="3200" b="1" dirty="0" smtClean="0">
                <a:solidFill>
                  <a:srgbClr val="516F78"/>
                </a:solidFill>
                <a:latin typeface="+mn-lt"/>
              </a:rPr>
              <a:t>The European Historic Houses Association </a:t>
            </a:r>
            <a:endParaRPr lang="en-GB" sz="3200" b="1" dirty="0">
              <a:solidFill>
                <a:srgbClr val="516F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375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562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516F78"/>
                </a:solidFill>
              </a:rPr>
              <a:t>Our objectives </a:t>
            </a:r>
            <a:endParaRPr lang="en-US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003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516F78"/>
                </a:solidFill>
              </a:rPr>
              <a:t>Promote </a:t>
            </a:r>
            <a:r>
              <a:rPr lang="en-US" sz="2400" dirty="0">
                <a:solidFill>
                  <a:srgbClr val="516F78"/>
                </a:solidFill>
              </a:rPr>
              <a:t>European cooperation </a:t>
            </a:r>
            <a:r>
              <a:rPr lang="en-US" sz="2400" dirty="0" smtClean="0">
                <a:solidFill>
                  <a:srgbClr val="516F78"/>
                </a:solidFill>
              </a:rPr>
              <a:t>to secure conservation and preservation  </a:t>
            </a:r>
            <a:r>
              <a:rPr lang="en-US" sz="2400" dirty="0">
                <a:solidFill>
                  <a:srgbClr val="516F78"/>
                </a:solidFill>
              </a:rPr>
              <a:t>of historic houses and </a:t>
            </a:r>
            <a:r>
              <a:rPr lang="en-US" sz="2400" dirty="0" smtClean="0">
                <a:solidFill>
                  <a:srgbClr val="516F78"/>
                </a:solidFill>
              </a:rPr>
              <a:t>gardens</a:t>
            </a:r>
          </a:p>
          <a:p>
            <a:pPr marL="0" indent="0">
              <a:buNone/>
            </a:pPr>
            <a:endParaRPr lang="en-US" sz="900" dirty="0" smtClean="0">
              <a:solidFill>
                <a:srgbClr val="516F78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516F78"/>
                </a:solidFill>
              </a:rPr>
              <a:t>Provide a platform </a:t>
            </a:r>
            <a:r>
              <a:rPr lang="en-US" sz="2400" dirty="0">
                <a:solidFill>
                  <a:srgbClr val="516F78"/>
                </a:solidFill>
              </a:rPr>
              <a:t>of exchange </a:t>
            </a:r>
            <a:r>
              <a:rPr lang="en-US" sz="2400" dirty="0" smtClean="0">
                <a:solidFill>
                  <a:srgbClr val="516F78"/>
                </a:solidFill>
              </a:rPr>
              <a:t>of </a:t>
            </a:r>
            <a:r>
              <a:rPr lang="en-US" sz="2400" dirty="0">
                <a:solidFill>
                  <a:srgbClr val="516F78"/>
                </a:solidFill>
              </a:rPr>
              <a:t>information and support </a:t>
            </a:r>
            <a:r>
              <a:rPr lang="en-US" sz="2400" dirty="0" smtClean="0">
                <a:solidFill>
                  <a:srgbClr val="516F78"/>
                </a:solidFill>
              </a:rPr>
              <a:t>for National Associations </a:t>
            </a:r>
          </a:p>
          <a:p>
            <a:pPr marL="0" indent="0">
              <a:buNone/>
            </a:pPr>
            <a:endParaRPr lang="en-US" sz="900" dirty="0" smtClean="0">
              <a:solidFill>
                <a:srgbClr val="516F78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516F78"/>
                </a:solidFill>
              </a:rPr>
              <a:t>Demonstrating that private cultural heritage counts for Europe </a:t>
            </a:r>
            <a:endParaRPr lang="en-US" sz="2400" dirty="0">
              <a:solidFill>
                <a:srgbClr val="516F78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71EEF-D782-485D-88DB-4EECF149208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4998644"/>
            <a:ext cx="2998559" cy="167640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106" b="5987"/>
          <a:stretch/>
        </p:blipFill>
        <p:spPr>
          <a:xfrm>
            <a:off x="3239716" y="4800600"/>
            <a:ext cx="2920348" cy="187444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78"/>
          <a:stretch/>
        </p:blipFill>
        <p:spPr>
          <a:xfrm>
            <a:off x="6217214" y="4998644"/>
            <a:ext cx="2805572" cy="16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38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fr-BE" sz="3200" b="1" dirty="0" smtClean="0">
                <a:solidFill>
                  <a:srgbClr val="516F78"/>
                </a:solidFill>
              </a:rPr>
              <a:t/>
            </a:r>
            <a:br>
              <a:rPr lang="fr-BE" sz="3200" b="1" dirty="0" smtClean="0">
                <a:solidFill>
                  <a:srgbClr val="516F78"/>
                </a:solidFill>
              </a:rPr>
            </a:br>
            <a:r>
              <a:rPr lang="fr-BE" sz="3200" b="1" dirty="0" smtClean="0">
                <a:solidFill>
                  <a:srgbClr val="516F78"/>
                </a:solidFill>
              </a:rPr>
              <a:t>The </a:t>
            </a:r>
            <a:r>
              <a:rPr lang="fr-BE" sz="3200" b="1" dirty="0" err="1">
                <a:solidFill>
                  <a:srgbClr val="516F78"/>
                </a:solidFill>
              </a:rPr>
              <a:t>European</a:t>
            </a:r>
            <a:r>
              <a:rPr lang="fr-BE" sz="3200" b="1" dirty="0">
                <a:solidFill>
                  <a:srgbClr val="516F78"/>
                </a:solidFill>
              </a:rPr>
              <a:t> </a:t>
            </a:r>
            <a:r>
              <a:rPr lang="fr-BE" sz="3200" b="1" dirty="0" err="1" smtClean="0">
                <a:solidFill>
                  <a:srgbClr val="516F78"/>
                </a:solidFill>
              </a:rPr>
              <a:t>Heritage</a:t>
            </a:r>
            <a:r>
              <a:rPr lang="fr-BE" sz="3200" b="1" dirty="0" smtClean="0">
                <a:solidFill>
                  <a:srgbClr val="516F78"/>
                </a:solidFill>
              </a:rPr>
              <a:t> Alliance – Alliance 3.3 </a:t>
            </a:r>
            <a:r>
              <a:rPr lang="en-GB" b="1" dirty="0">
                <a:solidFill>
                  <a:srgbClr val="516F78"/>
                </a:solidFill>
              </a:rPr>
              <a:t/>
            </a:r>
            <a:br>
              <a:rPr lang="en-GB" b="1" dirty="0">
                <a:solidFill>
                  <a:srgbClr val="516F78"/>
                </a:solidFill>
              </a:rPr>
            </a:b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516F78"/>
                </a:solidFill>
              </a:rPr>
              <a:t>Informal </a:t>
            </a:r>
            <a:r>
              <a:rPr lang="en-US" sz="2800" dirty="0">
                <a:solidFill>
                  <a:srgbClr val="516F78"/>
                </a:solidFill>
              </a:rPr>
              <a:t>platform of </a:t>
            </a:r>
            <a:endParaRPr lang="en-US" sz="2800" dirty="0" smtClean="0">
              <a:solidFill>
                <a:srgbClr val="516F78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516F78"/>
                </a:solidFill>
              </a:rPr>
              <a:t>48 </a:t>
            </a:r>
            <a:r>
              <a:rPr lang="en-US" sz="2800" b="1" dirty="0">
                <a:solidFill>
                  <a:srgbClr val="516F78"/>
                </a:solidFill>
              </a:rPr>
              <a:t>European and </a:t>
            </a:r>
            <a:r>
              <a:rPr lang="en-US" sz="2800" b="1" dirty="0" smtClean="0">
                <a:solidFill>
                  <a:srgbClr val="516F78"/>
                </a:solidFill>
              </a:rPr>
              <a:t>international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516F78"/>
                </a:solidFill>
              </a:rPr>
              <a:t>networks active in cultural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516F78"/>
                </a:solidFill>
              </a:rPr>
              <a:t>heritage 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516F78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516F78"/>
                </a:solidFill>
              </a:rPr>
              <a:t>Coordinated </a:t>
            </a:r>
            <a:r>
              <a:rPr lang="en-US" sz="2800" dirty="0">
                <a:solidFill>
                  <a:srgbClr val="516F78"/>
                </a:solidFill>
              </a:rPr>
              <a:t>by Europa Nostra </a:t>
            </a:r>
            <a:endParaRPr lang="en-US" sz="2800" dirty="0" smtClean="0">
              <a:solidFill>
                <a:srgbClr val="516F78"/>
              </a:solidFill>
            </a:endParaRPr>
          </a:p>
          <a:p>
            <a:pPr marL="0" indent="0" algn="ctr">
              <a:buNone/>
            </a:pPr>
            <a:endParaRPr lang="en-US" sz="2800" dirty="0" smtClean="0">
              <a:solidFill>
                <a:srgbClr val="516F78"/>
              </a:solidFill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516F78"/>
                </a:solidFill>
              </a:rPr>
              <a:t>The </a:t>
            </a:r>
            <a:r>
              <a:rPr lang="en-US" sz="2800" dirty="0">
                <a:solidFill>
                  <a:srgbClr val="516F78"/>
                </a:solidFill>
              </a:rPr>
              <a:t>name refers to article 3.3 of the Lisbon </a:t>
            </a:r>
            <a:r>
              <a:rPr lang="en-US" sz="2800" dirty="0" smtClean="0">
                <a:solidFill>
                  <a:srgbClr val="516F78"/>
                </a:solidFill>
              </a:rPr>
              <a:t>Treaty:</a:t>
            </a:r>
            <a:br>
              <a:rPr lang="en-US" sz="2800" dirty="0" smtClean="0">
                <a:solidFill>
                  <a:srgbClr val="516F78"/>
                </a:solidFill>
              </a:rPr>
            </a:br>
            <a:r>
              <a:rPr lang="en-US" sz="2000" dirty="0" smtClean="0">
                <a:solidFill>
                  <a:srgbClr val="516F78"/>
                </a:solidFill>
              </a:rPr>
              <a:t>“The Union (…) shall respect its rich cultural and linguistic diversity, and shall ensure that Europe's cultural heritage is safeguarded and enhanced.”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71EEF-D782-485D-88DB-4EECF149208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02112"/>
            <a:ext cx="3810000" cy="246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15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7813" y="6882374"/>
            <a:ext cx="7772400" cy="288032"/>
          </a:xfrm>
        </p:spPr>
        <p:txBody>
          <a:bodyPr>
            <a:noAutofit/>
          </a:bodyPr>
          <a:lstStyle/>
          <a:p>
            <a:endParaRPr lang="fr-BE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332656" y="6059152"/>
            <a:ext cx="1152128" cy="72008"/>
          </a:xfrm>
        </p:spPr>
        <p:txBody>
          <a:bodyPr>
            <a:normAutofit fontScale="25000" lnSpcReduction="20000"/>
          </a:bodyPr>
          <a:lstStyle/>
          <a:p>
            <a:endParaRPr lang="fr-BE" dirty="0"/>
          </a:p>
        </p:txBody>
      </p:sp>
      <p:pic>
        <p:nvPicPr>
          <p:cNvPr id="1026" name="Picture 2" descr="28 EUROCI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449" y="508518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9 NE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231" y="181466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5 acc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1322888"/>
            <a:ext cx="1256355" cy="125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uropa nostra internationa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14" y="160337"/>
            <a:ext cx="678112" cy="115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lt-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899" y="4076851"/>
            <a:ext cx="1518993" cy="35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4" descr="http://www.europeanhistorichouses.eu/wp-content/themes/historical/images/xlogo.png.pagespeed.ic.dFAmvj6d7N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5" name="AutoShape 16" descr="http://www.europeanhistorichouses.eu/wp-content/themes/historical/images/xlogo.png.pagespeed.ic.dFAmvj6d7N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" name="AutoShape 18" descr="http://www.europeanhistorichouses.eu/wp-content/themes/historical/images/xlogo.png.pagespeed.ic.dFAmvj6d7N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7" name="AutoShape 20" descr="http://www.europeanhistorichouses.eu/wp-content/themes/historical/images/xlogo.png.pagespeed.ic.dFAmvj6d7N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8" name="AutoShape 22" descr="http://www.europeanhistorichouses.eu/wp-content/themes/historical/images/xlogo.png.pagespeed.ic.dFAmvj6d7N.web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1050" name="Picture 26" descr="EUROCLIO – European Association of History Educator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92" y="2770028"/>
            <a:ext cx="1739500" cy="39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European Cultural Foundati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22" y="1842111"/>
            <a:ext cx="501953" cy="137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C:\Users\louise\Downloads\logo EHHA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91" y="1664298"/>
            <a:ext cx="1530113" cy="37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C:\Users\louise\Downloads\Logo_TAGLIN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707" y="1598495"/>
            <a:ext cx="1424150" cy="45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C:\Users\louise\Downloads\ticcih1 log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890" y="5733597"/>
            <a:ext cx="1426964" cy="36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https://photos-4.dropbox.com/t/2/AAC7Qg3ANuVoeg88MOjfRBZoh1Wj2tHo5ne7Lq4KzChmsg/12/440699874/png/32x32/3/1487178000/0/2/EMF_Logo.psd/EIuE6MYDGIq8ASAHKAc/Nx_DscQZzmeSw0NxcB6ie0653Fvh4LwpE9ANRVjpzRs?dl=0&amp;size=800x600&amp;size_mode=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03" y="2837344"/>
            <a:ext cx="837798" cy="87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C:\Users\louise\Downloads\ETC log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720" y="5432700"/>
            <a:ext cx="1053221" cy="51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om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824" y="2914815"/>
            <a:ext cx="1093565" cy="50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 descr="C:\Users\louise\Downloads\Logo small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747" y="2500922"/>
            <a:ext cx="705968" cy="53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C:\Users\louise\Downloads\Logo EMA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720" y="2579243"/>
            <a:ext cx="1376536" cy="51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205" y="1617403"/>
            <a:ext cx="1123683" cy="81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Picture 42" descr="C:\Users\louise\Downloads\EHTTA logo THIS ONE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04007"/>
            <a:ext cx="2585670" cy="41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http://www.icomos.org/images/logo_icomos/logo_en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58" y="3573016"/>
            <a:ext cx="1434158" cy="37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louise\Downloads\Logo_B1000x1000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1" y="3570467"/>
            <a:ext cx="1180968" cy="80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ouise\Downloads\ICOM-Logo-global-En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23" y="4828755"/>
            <a:ext cx="1352940" cy="24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" descr="Displaying logo_E-FAITH_web800px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091" y="4727607"/>
            <a:ext cx="987870" cy="70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European Heritage Alliance"/>
          <p:cNvPicPr/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523012"/>
            <a:ext cx="2694071" cy="79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/>
          <p:cNvPicPr/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78" y="183360"/>
            <a:ext cx="2988891" cy="629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officeArt object"/>
          <p:cNvPicPr/>
          <p:nvPr/>
        </p:nvPicPr>
        <p:blipFill>
          <a:blip r:embed="rId25">
            <a:extLst/>
          </a:blip>
          <a:stretch>
            <a:fillRect/>
          </a:stretch>
        </p:blipFill>
        <p:spPr>
          <a:xfrm>
            <a:off x="8024026" y="1833057"/>
            <a:ext cx="699991" cy="76386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2" name="Picture 2" descr="C:\Users\louise\Downloads\EAA logo small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5525799"/>
            <a:ext cx="1850763" cy="59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louise\Downloads\ECTPlogo8bitRGB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501" y="3915445"/>
            <a:ext cx="1294110" cy="66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louise\Downloads\ECTN 1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905" y="4806548"/>
            <a:ext cx="728554" cy="114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louise\Downloads\ERIHwheel_rightDEF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046" y="4450312"/>
            <a:ext cx="1270264" cy="75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014477" y="6007263"/>
            <a:ext cx="1850763" cy="78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75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fr-BE" sz="3200" b="1" dirty="0" smtClean="0">
                <a:solidFill>
                  <a:srgbClr val="516F78"/>
                </a:solidFill>
              </a:rPr>
              <a:t/>
            </a:r>
            <a:br>
              <a:rPr lang="fr-BE" sz="3200" b="1" dirty="0" smtClean="0">
                <a:solidFill>
                  <a:srgbClr val="516F78"/>
                </a:solidFill>
              </a:rPr>
            </a:br>
            <a:r>
              <a:rPr lang="fr-BE" sz="3200" b="1" dirty="0" smtClean="0">
                <a:solidFill>
                  <a:srgbClr val="516F78"/>
                </a:solidFill>
              </a:rPr>
              <a:t>The </a:t>
            </a:r>
            <a:r>
              <a:rPr lang="fr-BE" sz="3200" b="1" dirty="0" err="1">
                <a:solidFill>
                  <a:srgbClr val="516F78"/>
                </a:solidFill>
              </a:rPr>
              <a:t>European</a:t>
            </a:r>
            <a:r>
              <a:rPr lang="fr-BE" sz="3200" b="1" dirty="0">
                <a:solidFill>
                  <a:srgbClr val="516F78"/>
                </a:solidFill>
              </a:rPr>
              <a:t> </a:t>
            </a:r>
            <a:r>
              <a:rPr lang="fr-BE" sz="3200" b="1" dirty="0" err="1" smtClean="0">
                <a:solidFill>
                  <a:srgbClr val="516F78"/>
                </a:solidFill>
              </a:rPr>
              <a:t>Heritage</a:t>
            </a:r>
            <a:r>
              <a:rPr lang="fr-BE" sz="3200" b="1" dirty="0" smtClean="0">
                <a:solidFill>
                  <a:srgbClr val="516F78"/>
                </a:solidFill>
              </a:rPr>
              <a:t> Alliance – Alliance 3.3 </a:t>
            </a:r>
            <a:r>
              <a:rPr lang="en-GB" b="1" dirty="0">
                <a:solidFill>
                  <a:srgbClr val="516F78"/>
                </a:solidFill>
              </a:rPr>
              <a:t/>
            </a:r>
            <a:br>
              <a:rPr lang="en-GB" b="1" dirty="0">
                <a:solidFill>
                  <a:srgbClr val="516F78"/>
                </a:solidFill>
              </a:rPr>
            </a:b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624012"/>
            <a:ext cx="8534400" cy="48529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516F78"/>
                </a:solidFill>
              </a:rPr>
              <a:t>Joint lobbying </a:t>
            </a:r>
            <a:r>
              <a:rPr lang="en-US" sz="2400" b="1" dirty="0" smtClean="0">
                <a:solidFill>
                  <a:srgbClr val="516F78"/>
                </a:solidFill>
              </a:rPr>
              <a:t>actions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516F78"/>
                </a:solidFill>
              </a:rPr>
              <a:t>EYCH and funding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516F78"/>
                </a:solidFill>
              </a:rPr>
              <a:t>Project and report ‘Cultural Heritage Counts for Europe</a:t>
            </a:r>
            <a:r>
              <a:rPr lang="en-US" sz="2400" dirty="0" smtClean="0">
                <a:solidFill>
                  <a:srgbClr val="516F78"/>
                </a:solidFill>
              </a:rPr>
              <a:t>’</a:t>
            </a:r>
          </a:p>
          <a:p>
            <a:pPr marL="0" indent="0">
              <a:buNone/>
            </a:pPr>
            <a:endParaRPr lang="en-US" sz="1200" dirty="0">
              <a:solidFill>
                <a:srgbClr val="516F78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516F78"/>
                </a:solidFill>
              </a:rPr>
              <a:t>Regular meetings </a:t>
            </a:r>
            <a:endParaRPr lang="en-US" sz="2400" b="1" dirty="0">
              <a:solidFill>
                <a:srgbClr val="516F78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516F78"/>
                </a:solidFill>
              </a:rPr>
              <a:t>Include </a:t>
            </a:r>
            <a:r>
              <a:rPr lang="en-US" sz="2400" dirty="0">
                <a:solidFill>
                  <a:srgbClr val="516F78"/>
                </a:solidFill>
              </a:rPr>
              <a:t>exchange of views with representatives from the European Commission (DG EAC) and key </a:t>
            </a:r>
            <a:r>
              <a:rPr lang="en-US" sz="2400" dirty="0" smtClean="0">
                <a:solidFill>
                  <a:srgbClr val="516F78"/>
                </a:solidFill>
              </a:rPr>
              <a:t>stakeholders</a:t>
            </a:r>
          </a:p>
          <a:p>
            <a:pPr marL="0" indent="0">
              <a:buNone/>
            </a:pPr>
            <a:endParaRPr lang="en-US" sz="1200" dirty="0">
              <a:solidFill>
                <a:srgbClr val="516F78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516F78"/>
                </a:solidFill>
              </a:rPr>
              <a:t>Contribution to EYCH </a:t>
            </a:r>
            <a:r>
              <a:rPr lang="en-US" sz="2400" b="1" dirty="0" smtClean="0">
                <a:solidFill>
                  <a:srgbClr val="516F78"/>
                </a:solidFill>
              </a:rPr>
              <a:t>2018</a:t>
            </a:r>
            <a:endParaRPr lang="en-US" sz="2400" b="1" dirty="0">
              <a:solidFill>
                <a:srgbClr val="516F78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516F78"/>
                </a:solidFill>
              </a:rPr>
              <a:t>Events &amp; initiatives </a:t>
            </a:r>
            <a:r>
              <a:rPr lang="en-US" sz="2400" dirty="0" err="1">
                <a:solidFill>
                  <a:srgbClr val="516F78"/>
                </a:solidFill>
              </a:rPr>
              <a:t>organised</a:t>
            </a:r>
            <a:r>
              <a:rPr lang="en-US" sz="2400" dirty="0">
                <a:solidFill>
                  <a:srgbClr val="516F78"/>
                </a:solidFill>
              </a:rPr>
              <a:t> by Alliance members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71EEF-D782-485D-88DB-4EECF149208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995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516F78"/>
                </a:solidFill>
              </a:rPr>
              <a:t>2. Promoting the </a:t>
            </a:r>
            <a:r>
              <a:rPr lang="en-US" b="1" dirty="0">
                <a:solidFill>
                  <a:srgbClr val="516F78"/>
                </a:solidFill>
              </a:rPr>
              <a:t>European Year of Cultural Heritage </a:t>
            </a:r>
          </a:p>
          <a:p>
            <a:pPr marL="0" indent="0">
              <a:buNone/>
            </a:pPr>
            <a:endParaRPr lang="en-US" b="1" dirty="0" smtClean="0">
              <a:solidFill>
                <a:srgbClr val="516F78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71EEF-D782-485D-88DB-4EECF149208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285" y="2909147"/>
            <a:ext cx="5620197" cy="344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28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ation xmlns="59bc4542-95a4-46f8-a0b1-d1dd263652a2" xsi:nil="true"/>
    <Gdynia xmlns="59bc4542-95a4-46f8-a0b1-d1dd263652a2">Gdynia</Gdynia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B3B7F3A28A1842911455581821A162" ma:contentTypeVersion="3" ma:contentTypeDescription="Create a new document." ma:contentTypeScope="" ma:versionID="b99eba562b564fdffcdcf7ba157dbcb8">
  <xsd:schema xmlns:xsd="http://www.w3.org/2001/XMLSchema" xmlns:xs="http://www.w3.org/2001/XMLSchema" xmlns:p="http://schemas.microsoft.com/office/2006/metadata/properties" xmlns:ns1="http://schemas.microsoft.com/sharepoint/v3" xmlns:ns2="59bc4542-95a4-46f8-a0b1-d1dd263652a2" targetNamespace="http://schemas.microsoft.com/office/2006/metadata/properties" ma:root="true" ma:fieldsID="494fe04f44ec92e107794455929ce918" ns1:_="" ns2:_="">
    <xsd:import namespace="http://schemas.microsoft.com/sharepoint/v3"/>
    <xsd:import namespace="59bc4542-95a4-46f8-a0b1-d1dd263652a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Gdynia"/>
                <xsd:element ref="ns2:Present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bc4542-95a4-46f8-a0b1-d1dd263652a2" elementFormDefault="qualified">
    <xsd:import namespace="http://schemas.microsoft.com/office/2006/documentManagement/types"/>
    <xsd:import namespace="http://schemas.microsoft.com/office/infopath/2007/PartnerControls"/>
    <xsd:element name="Gdynia" ma:index="10" ma:displayName="Gdynia" ma:default="Gdynia" ma:format="RadioButtons" ma:indexed="true" ma:internalName="Gdynia">
      <xsd:simpleType>
        <xsd:restriction base="dms:Choice">
          <xsd:enumeration value="Gdynia"/>
          <xsd:enumeration value="No Gdynia"/>
        </xsd:restriction>
      </xsd:simpleType>
    </xsd:element>
    <xsd:element name="Presentation" ma:index="11" nillable="true" ma:displayName="Presentation" ma:internalName="Presentatio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237E42-534A-4974-8678-BDF8B0E9B2E7}"/>
</file>

<file path=customXml/itemProps2.xml><?xml version="1.0" encoding="utf-8"?>
<ds:datastoreItem xmlns:ds="http://schemas.openxmlformats.org/officeDocument/2006/customXml" ds:itemID="{AD87417C-D99A-414E-9FA9-998A4E66C6EE}"/>
</file>

<file path=customXml/itemProps3.xml><?xml version="1.0" encoding="utf-8"?>
<ds:datastoreItem xmlns:ds="http://schemas.openxmlformats.org/officeDocument/2006/customXml" ds:itemID="{8714083F-8BCF-4F2D-8FE2-788D9016E49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5746</TotalTime>
  <Words>964</Words>
  <Application>Microsoft Office PowerPoint</Application>
  <PresentationFormat>On-screen Show (4:3)</PresentationFormat>
  <Paragraphs>209</Paragraphs>
  <Slides>21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Our objectives </vt:lpstr>
      <vt:lpstr> The European Heritage Alliance – Alliance 3.3  </vt:lpstr>
      <vt:lpstr>PowerPoint Presentation</vt:lpstr>
      <vt:lpstr> The European Heritage Alliance – Alliance 3.3  </vt:lpstr>
      <vt:lpstr>PowerPoint Presentation</vt:lpstr>
      <vt:lpstr>PowerPoint Presentation</vt:lpstr>
      <vt:lpstr>The report “Cultural Heritage Counts for Europe”</vt:lpstr>
      <vt:lpstr>Key stakeholders for the European Commission </vt:lpstr>
      <vt:lpstr>PowerPoint Presentation</vt:lpstr>
      <vt:lpstr> European Historic Houses Association  </vt:lpstr>
      <vt:lpstr>One of the highlights of the  European Year of Cultural Heritage 2018</vt:lpstr>
      <vt:lpstr>PowerPoint Presentation</vt:lpstr>
      <vt:lpstr>PowerPoint Presentation</vt:lpstr>
      <vt:lpstr>Expected political outcomes of the EYCH 2018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stagiaire2</dc:creator>
  <cp:lastModifiedBy>Micheal O Conchuir</cp:lastModifiedBy>
  <cp:revision>680</cp:revision>
  <cp:lastPrinted>2017-11-17T15:44:05Z</cp:lastPrinted>
  <dcterms:created xsi:type="dcterms:W3CDTF">2006-08-16T00:00:00Z</dcterms:created>
  <dcterms:modified xsi:type="dcterms:W3CDTF">2018-06-04T08:02:52Z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0x01010030B3B7F3A28A1842911455581821A162</vt:lpwstr>
  </property>
</Properties>
</file>